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8"/>
  </p:notesMasterIdLst>
  <p:sldIdLst>
    <p:sldId id="256" r:id="rId2"/>
    <p:sldId id="273" r:id="rId3"/>
    <p:sldId id="274" r:id="rId4"/>
    <p:sldId id="275" r:id="rId5"/>
    <p:sldId id="276" r:id="rId6"/>
    <p:sldId id="267" r:id="rId7"/>
    <p:sldId id="290" r:id="rId8"/>
    <p:sldId id="291" r:id="rId9"/>
    <p:sldId id="292" r:id="rId10"/>
    <p:sldId id="293" r:id="rId11"/>
    <p:sldId id="294" r:id="rId12"/>
    <p:sldId id="295" r:id="rId13"/>
    <p:sldId id="271" r:id="rId14"/>
    <p:sldId id="321" r:id="rId15"/>
    <p:sldId id="330" r:id="rId16"/>
    <p:sldId id="331" r:id="rId17"/>
    <p:sldId id="322" r:id="rId18"/>
    <p:sldId id="323" r:id="rId19"/>
    <p:sldId id="324" r:id="rId20"/>
    <p:sldId id="325" r:id="rId21"/>
    <p:sldId id="327" r:id="rId22"/>
    <p:sldId id="326" r:id="rId23"/>
    <p:sldId id="272" r:id="rId24"/>
    <p:sldId id="338" r:id="rId25"/>
    <p:sldId id="257" r:id="rId26"/>
    <p:sldId id="259" r:id="rId27"/>
    <p:sldId id="260" r:id="rId28"/>
    <p:sldId id="258" r:id="rId29"/>
    <p:sldId id="261" r:id="rId30"/>
    <p:sldId id="262" r:id="rId31"/>
    <p:sldId id="305" r:id="rId32"/>
    <p:sldId id="306" r:id="rId33"/>
    <p:sldId id="268" r:id="rId34"/>
    <p:sldId id="270" r:id="rId35"/>
    <p:sldId id="269" r:id="rId36"/>
    <p:sldId id="263" r:id="rId37"/>
    <p:sldId id="352" r:id="rId38"/>
    <p:sldId id="265" r:id="rId39"/>
    <p:sldId id="277" r:id="rId40"/>
    <p:sldId id="278" r:id="rId41"/>
    <p:sldId id="279" r:id="rId42"/>
    <p:sldId id="280" r:id="rId43"/>
    <p:sldId id="281" r:id="rId44"/>
    <p:sldId id="282" r:id="rId45"/>
    <p:sldId id="283" r:id="rId46"/>
    <p:sldId id="284" r:id="rId47"/>
    <p:sldId id="285" r:id="rId48"/>
    <p:sldId id="286" r:id="rId49"/>
    <p:sldId id="287" r:id="rId50"/>
    <p:sldId id="288" r:id="rId51"/>
    <p:sldId id="289" r:id="rId52"/>
    <p:sldId id="296" r:id="rId53"/>
    <p:sldId id="301" r:id="rId54"/>
    <p:sldId id="302" r:id="rId55"/>
    <p:sldId id="297" r:id="rId56"/>
    <p:sldId id="298" r:id="rId57"/>
    <p:sldId id="303" r:id="rId58"/>
    <p:sldId id="304" r:id="rId59"/>
    <p:sldId id="307" r:id="rId60"/>
    <p:sldId id="308" r:id="rId61"/>
    <p:sldId id="309" r:id="rId62"/>
    <p:sldId id="310" r:id="rId63"/>
    <p:sldId id="312" r:id="rId64"/>
    <p:sldId id="311" r:id="rId65"/>
    <p:sldId id="313" r:id="rId66"/>
    <p:sldId id="315" r:id="rId67"/>
    <p:sldId id="314" r:id="rId68"/>
    <p:sldId id="328" r:id="rId69"/>
    <p:sldId id="329" r:id="rId70"/>
    <p:sldId id="317" r:id="rId71"/>
    <p:sldId id="318" r:id="rId72"/>
    <p:sldId id="319" r:id="rId73"/>
    <p:sldId id="320" r:id="rId74"/>
    <p:sldId id="332" r:id="rId75"/>
    <p:sldId id="333" r:id="rId76"/>
    <p:sldId id="334" r:id="rId77"/>
    <p:sldId id="335" r:id="rId78"/>
    <p:sldId id="336" r:id="rId79"/>
    <p:sldId id="337" r:id="rId80"/>
    <p:sldId id="344" r:id="rId81"/>
    <p:sldId id="345" r:id="rId82"/>
    <p:sldId id="346" r:id="rId83"/>
    <p:sldId id="347" r:id="rId84"/>
    <p:sldId id="339" r:id="rId85"/>
    <p:sldId id="348" r:id="rId86"/>
    <p:sldId id="349" r:id="rId87"/>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78" autoAdjust="0"/>
  </p:normalViewPr>
  <p:slideViewPr>
    <p:cSldViewPr>
      <p:cViewPr varScale="1">
        <p:scale>
          <a:sx n="73" d="100"/>
          <a:sy n="73" d="100"/>
        </p:scale>
        <p:origin x="1024"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527199C1-2621-4F7C-8229-CBD969437A68}" type="datetimeFigureOut">
              <a:rPr lang="en-US" smtClean="0"/>
              <a:t>10/28/2021</a:t>
            </a:fld>
            <a:endParaRPr lang="en-US"/>
          </a:p>
        </p:txBody>
      </p:sp>
      <p:sp>
        <p:nvSpPr>
          <p:cNvPr id="4" name="Slide Image Placeholder 3"/>
          <p:cNvSpPr>
            <a:spLocks noGrp="1" noRot="1" noChangeAspect="1"/>
          </p:cNvSpPr>
          <p:nvPr>
            <p:ph type="sldImg" idx="2"/>
          </p:nvPr>
        </p:nvSpPr>
        <p:spPr>
          <a:xfrm>
            <a:off x="2428875" y="754063"/>
            <a:ext cx="2914650" cy="3771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74D5CA15-07F6-4FDD-BA4F-AD68D66AA4F0}" type="slidenum">
              <a:rPr lang="en-US" smtClean="0"/>
              <a:t>‹#›</a:t>
            </a:fld>
            <a:endParaRPr lang="en-US"/>
          </a:p>
        </p:txBody>
      </p:sp>
    </p:spTree>
    <p:extLst>
      <p:ext uri="{BB962C8B-B14F-4D97-AF65-F5344CB8AC3E}">
        <p14:creationId xmlns:p14="http://schemas.microsoft.com/office/powerpoint/2010/main" val="125644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FRUITS</a:t>
            </a:r>
          </a:p>
        </p:txBody>
      </p:sp>
      <p:sp>
        <p:nvSpPr>
          <p:cNvPr id="4" name="Slide Number Placeholder 3"/>
          <p:cNvSpPr>
            <a:spLocks noGrp="1"/>
          </p:cNvSpPr>
          <p:nvPr>
            <p:ph type="sldNum" sz="quarter" idx="10"/>
          </p:nvPr>
        </p:nvSpPr>
        <p:spPr/>
        <p:txBody>
          <a:bodyPr/>
          <a:lstStyle/>
          <a:p>
            <a:fld id="{74D5CA15-07F6-4FDD-BA4F-AD68D66AA4F0}" type="slidenum">
              <a:rPr lang="en-US" smtClean="0"/>
              <a:t>2</a:t>
            </a:fld>
            <a:endParaRPr lang="en-US"/>
          </a:p>
        </p:txBody>
      </p:sp>
    </p:spTree>
    <p:extLst>
      <p:ext uri="{BB962C8B-B14F-4D97-AF65-F5344CB8AC3E}">
        <p14:creationId xmlns:p14="http://schemas.microsoft.com/office/powerpoint/2010/main" val="3655041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11</a:t>
            </a:fld>
            <a:endParaRPr lang="en-US"/>
          </a:p>
        </p:txBody>
      </p:sp>
    </p:spTree>
    <p:extLst>
      <p:ext uri="{BB962C8B-B14F-4D97-AF65-F5344CB8AC3E}">
        <p14:creationId xmlns:p14="http://schemas.microsoft.com/office/powerpoint/2010/main" val="2646335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12</a:t>
            </a:fld>
            <a:endParaRPr lang="en-US"/>
          </a:p>
        </p:txBody>
      </p:sp>
    </p:spTree>
    <p:extLst>
      <p:ext uri="{BB962C8B-B14F-4D97-AF65-F5344CB8AC3E}">
        <p14:creationId xmlns:p14="http://schemas.microsoft.com/office/powerpoint/2010/main" val="178876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13</a:t>
            </a:fld>
            <a:endParaRPr lang="en-US"/>
          </a:p>
        </p:txBody>
      </p:sp>
    </p:spTree>
    <p:extLst>
      <p:ext uri="{BB962C8B-B14F-4D97-AF65-F5344CB8AC3E}">
        <p14:creationId xmlns:p14="http://schemas.microsoft.com/office/powerpoint/2010/main" val="4287707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14</a:t>
            </a:fld>
            <a:endParaRPr lang="en-US"/>
          </a:p>
        </p:txBody>
      </p:sp>
    </p:spTree>
    <p:extLst>
      <p:ext uri="{BB962C8B-B14F-4D97-AF65-F5344CB8AC3E}">
        <p14:creationId xmlns:p14="http://schemas.microsoft.com/office/powerpoint/2010/main" val="2570353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15</a:t>
            </a:fld>
            <a:endParaRPr lang="en-US"/>
          </a:p>
        </p:txBody>
      </p:sp>
    </p:spTree>
    <p:extLst>
      <p:ext uri="{BB962C8B-B14F-4D97-AF65-F5344CB8AC3E}">
        <p14:creationId xmlns:p14="http://schemas.microsoft.com/office/powerpoint/2010/main" val="1230293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16</a:t>
            </a:fld>
            <a:endParaRPr lang="en-US"/>
          </a:p>
        </p:txBody>
      </p:sp>
    </p:spTree>
    <p:extLst>
      <p:ext uri="{BB962C8B-B14F-4D97-AF65-F5344CB8AC3E}">
        <p14:creationId xmlns:p14="http://schemas.microsoft.com/office/powerpoint/2010/main" val="2523586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17</a:t>
            </a:fld>
            <a:endParaRPr lang="en-US"/>
          </a:p>
        </p:txBody>
      </p:sp>
    </p:spTree>
    <p:extLst>
      <p:ext uri="{BB962C8B-B14F-4D97-AF65-F5344CB8AC3E}">
        <p14:creationId xmlns:p14="http://schemas.microsoft.com/office/powerpoint/2010/main" val="307459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18</a:t>
            </a:fld>
            <a:endParaRPr lang="en-US"/>
          </a:p>
        </p:txBody>
      </p:sp>
    </p:spTree>
    <p:extLst>
      <p:ext uri="{BB962C8B-B14F-4D97-AF65-F5344CB8AC3E}">
        <p14:creationId xmlns:p14="http://schemas.microsoft.com/office/powerpoint/2010/main" val="2985465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19</a:t>
            </a:fld>
            <a:endParaRPr lang="en-US"/>
          </a:p>
        </p:txBody>
      </p:sp>
    </p:spTree>
    <p:extLst>
      <p:ext uri="{BB962C8B-B14F-4D97-AF65-F5344CB8AC3E}">
        <p14:creationId xmlns:p14="http://schemas.microsoft.com/office/powerpoint/2010/main" val="3524599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20</a:t>
            </a:fld>
            <a:endParaRPr lang="en-US"/>
          </a:p>
        </p:txBody>
      </p:sp>
    </p:spTree>
    <p:extLst>
      <p:ext uri="{BB962C8B-B14F-4D97-AF65-F5344CB8AC3E}">
        <p14:creationId xmlns:p14="http://schemas.microsoft.com/office/powerpoint/2010/main" val="271051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FRUITS</a:t>
            </a:r>
          </a:p>
        </p:txBody>
      </p:sp>
      <p:sp>
        <p:nvSpPr>
          <p:cNvPr id="4" name="Slide Number Placeholder 3"/>
          <p:cNvSpPr>
            <a:spLocks noGrp="1"/>
          </p:cNvSpPr>
          <p:nvPr>
            <p:ph type="sldNum" sz="quarter" idx="10"/>
          </p:nvPr>
        </p:nvSpPr>
        <p:spPr/>
        <p:txBody>
          <a:bodyPr/>
          <a:lstStyle/>
          <a:p>
            <a:fld id="{74D5CA15-07F6-4FDD-BA4F-AD68D66AA4F0}" type="slidenum">
              <a:rPr lang="en-US" smtClean="0"/>
              <a:t>3</a:t>
            </a:fld>
            <a:endParaRPr lang="en-US"/>
          </a:p>
        </p:txBody>
      </p:sp>
    </p:spTree>
    <p:extLst>
      <p:ext uri="{BB962C8B-B14F-4D97-AF65-F5344CB8AC3E}">
        <p14:creationId xmlns:p14="http://schemas.microsoft.com/office/powerpoint/2010/main" val="1310021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21</a:t>
            </a:fld>
            <a:endParaRPr lang="en-US"/>
          </a:p>
        </p:txBody>
      </p:sp>
    </p:spTree>
    <p:extLst>
      <p:ext uri="{BB962C8B-B14F-4D97-AF65-F5344CB8AC3E}">
        <p14:creationId xmlns:p14="http://schemas.microsoft.com/office/powerpoint/2010/main" val="2069709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22</a:t>
            </a:fld>
            <a:endParaRPr lang="en-US"/>
          </a:p>
        </p:txBody>
      </p:sp>
    </p:spTree>
    <p:extLst>
      <p:ext uri="{BB962C8B-B14F-4D97-AF65-F5344CB8AC3E}">
        <p14:creationId xmlns:p14="http://schemas.microsoft.com/office/powerpoint/2010/main" val="157797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ENGLISH</a:t>
            </a:r>
            <a:r>
              <a:rPr lang="en-US" baseline="0" dirty="0"/>
              <a:t>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23</a:t>
            </a:fld>
            <a:endParaRPr lang="en-US"/>
          </a:p>
        </p:txBody>
      </p:sp>
    </p:spTree>
    <p:extLst>
      <p:ext uri="{BB962C8B-B14F-4D97-AF65-F5344CB8AC3E}">
        <p14:creationId xmlns:p14="http://schemas.microsoft.com/office/powerpoint/2010/main" val="19920189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Omelet - Vegetables</a:t>
            </a:r>
          </a:p>
        </p:txBody>
      </p:sp>
      <p:sp>
        <p:nvSpPr>
          <p:cNvPr id="4" name="Slide Number Placeholder 3"/>
          <p:cNvSpPr>
            <a:spLocks noGrp="1"/>
          </p:cNvSpPr>
          <p:nvPr>
            <p:ph type="sldNum" sz="quarter" idx="10"/>
          </p:nvPr>
        </p:nvSpPr>
        <p:spPr/>
        <p:txBody>
          <a:bodyPr/>
          <a:lstStyle/>
          <a:p>
            <a:fld id="{74D5CA15-07F6-4FDD-BA4F-AD68D66AA4F0}" type="slidenum">
              <a:rPr lang="en-US" smtClean="0"/>
              <a:t>24</a:t>
            </a:fld>
            <a:endParaRPr lang="en-US"/>
          </a:p>
        </p:txBody>
      </p:sp>
    </p:spTree>
    <p:extLst>
      <p:ext uri="{BB962C8B-B14F-4D97-AF65-F5344CB8AC3E}">
        <p14:creationId xmlns:p14="http://schemas.microsoft.com/office/powerpoint/2010/main" val="1253513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Omelet</a:t>
            </a:r>
          </a:p>
        </p:txBody>
      </p:sp>
      <p:sp>
        <p:nvSpPr>
          <p:cNvPr id="4" name="Slide Number Placeholder 3"/>
          <p:cNvSpPr>
            <a:spLocks noGrp="1"/>
          </p:cNvSpPr>
          <p:nvPr>
            <p:ph type="sldNum" sz="quarter" idx="10"/>
          </p:nvPr>
        </p:nvSpPr>
        <p:spPr/>
        <p:txBody>
          <a:bodyPr/>
          <a:lstStyle/>
          <a:p>
            <a:fld id="{74D5CA15-07F6-4FDD-BA4F-AD68D66AA4F0}" type="slidenum">
              <a:rPr lang="en-US" smtClean="0"/>
              <a:t>25</a:t>
            </a:fld>
            <a:endParaRPr lang="en-US"/>
          </a:p>
        </p:txBody>
      </p:sp>
    </p:spTree>
    <p:extLst>
      <p:ext uri="{BB962C8B-B14F-4D97-AF65-F5344CB8AC3E}">
        <p14:creationId xmlns:p14="http://schemas.microsoft.com/office/powerpoint/2010/main" val="2585322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BYO Omelet</a:t>
            </a:r>
            <a:r>
              <a:rPr lang="en-US" baseline="0" dirty="0"/>
              <a:t> </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26</a:t>
            </a:fld>
            <a:endParaRPr lang="en-US"/>
          </a:p>
        </p:txBody>
      </p:sp>
    </p:spTree>
    <p:extLst>
      <p:ext uri="{BB962C8B-B14F-4D97-AF65-F5344CB8AC3E}">
        <p14:creationId xmlns:p14="http://schemas.microsoft.com/office/powerpoint/2010/main" val="2935002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Omelet - Vegetables</a:t>
            </a:r>
          </a:p>
        </p:txBody>
      </p:sp>
      <p:sp>
        <p:nvSpPr>
          <p:cNvPr id="4" name="Slide Number Placeholder 3"/>
          <p:cNvSpPr>
            <a:spLocks noGrp="1"/>
          </p:cNvSpPr>
          <p:nvPr>
            <p:ph type="sldNum" sz="quarter" idx="10"/>
          </p:nvPr>
        </p:nvSpPr>
        <p:spPr/>
        <p:txBody>
          <a:bodyPr/>
          <a:lstStyle/>
          <a:p>
            <a:fld id="{74D5CA15-07F6-4FDD-BA4F-AD68D66AA4F0}" type="slidenum">
              <a:rPr lang="en-US" smtClean="0"/>
              <a:t>27</a:t>
            </a:fld>
            <a:endParaRPr lang="en-US"/>
          </a:p>
        </p:txBody>
      </p:sp>
    </p:spTree>
    <p:extLst>
      <p:ext uri="{BB962C8B-B14F-4D97-AF65-F5344CB8AC3E}">
        <p14:creationId xmlns:p14="http://schemas.microsoft.com/office/powerpoint/2010/main" val="38105983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28</a:t>
            </a:fld>
            <a:endParaRPr lang="en-US"/>
          </a:p>
        </p:txBody>
      </p:sp>
    </p:spTree>
    <p:extLst>
      <p:ext uri="{BB962C8B-B14F-4D97-AF65-F5344CB8AC3E}">
        <p14:creationId xmlns:p14="http://schemas.microsoft.com/office/powerpoint/2010/main" val="22001754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29</a:t>
            </a:fld>
            <a:endParaRPr lang="en-US"/>
          </a:p>
        </p:txBody>
      </p:sp>
    </p:spTree>
    <p:extLst>
      <p:ext uri="{BB962C8B-B14F-4D97-AF65-F5344CB8AC3E}">
        <p14:creationId xmlns:p14="http://schemas.microsoft.com/office/powerpoint/2010/main" val="977151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30</a:t>
            </a:fld>
            <a:endParaRPr lang="en-US"/>
          </a:p>
        </p:txBody>
      </p:sp>
    </p:spTree>
    <p:extLst>
      <p:ext uri="{BB962C8B-B14F-4D97-AF65-F5344CB8AC3E}">
        <p14:creationId xmlns:p14="http://schemas.microsoft.com/office/powerpoint/2010/main" val="126059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a:t>
            </a:fld>
            <a:endParaRPr lang="en-US"/>
          </a:p>
        </p:txBody>
      </p:sp>
    </p:spTree>
    <p:extLst>
      <p:ext uri="{BB962C8B-B14F-4D97-AF65-F5344CB8AC3E}">
        <p14:creationId xmlns:p14="http://schemas.microsoft.com/office/powerpoint/2010/main" val="11058818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31</a:t>
            </a:fld>
            <a:endParaRPr lang="en-US"/>
          </a:p>
        </p:txBody>
      </p:sp>
    </p:spTree>
    <p:extLst>
      <p:ext uri="{BB962C8B-B14F-4D97-AF65-F5344CB8AC3E}">
        <p14:creationId xmlns:p14="http://schemas.microsoft.com/office/powerpoint/2010/main" val="41856416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32</a:t>
            </a:fld>
            <a:endParaRPr lang="en-US"/>
          </a:p>
        </p:txBody>
      </p:sp>
    </p:spTree>
    <p:extLst>
      <p:ext uri="{BB962C8B-B14F-4D97-AF65-F5344CB8AC3E}">
        <p14:creationId xmlns:p14="http://schemas.microsoft.com/office/powerpoint/2010/main" val="21926370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SOUPS</a:t>
            </a:r>
          </a:p>
        </p:txBody>
      </p:sp>
      <p:sp>
        <p:nvSpPr>
          <p:cNvPr id="4" name="Slide Number Placeholder 3"/>
          <p:cNvSpPr>
            <a:spLocks noGrp="1"/>
          </p:cNvSpPr>
          <p:nvPr>
            <p:ph type="sldNum" sz="quarter" idx="10"/>
          </p:nvPr>
        </p:nvSpPr>
        <p:spPr/>
        <p:txBody>
          <a:bodyPr/>
          <a:lstStyle/>
          <a:p>
            <a:fld id="{74D5CA15-07F6-4FDD-BA4F-AD68D66AA4F0}" type="slidenum">
              <a:rPr lang="en-US" smtClean="0"/>
              <a:t>33</a:t>
            </a:fld>
            <a:endParaRPr lang="en-US"/>
          </a:p>
        </p:txBody>
      </p:sp>
    </p:spTree>
    <p:extLst>
      <p:ext uri="{BB962C8B-B14F-4D97-AF65-F5344CB8AC3E}">
        <p14:creationId xmlns:p14="http://schemas.microsoft.com/office/powerpoint/2010/main" val="24549614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SOUPS</a:t>
            </a:r>
          </a:p>
        </p:txBody>
      </p:sp>
      <p:sp>
        <p:nvSpPr>
          <p:cNvPr id="4" name="Slide Number Placeholder 3"/>
          <p:cNvSpPr>
            <a:spLocks noGrp="1"/>
          </p:cNvSpPr>
          <p:nvPr>
            <p:ph type="sldNum" sz="quarter" idx="10"/>
          </p:nvPr>
        </p:nvSpPr>
        <p:spPr/>
        <p:txBody>
          <a:bodyPr/>
          <a:lstStyle/>
          <a:p>
            <a:fld id="{74D5CA15-07F6-4FDD-BA4F-AD68D66AA4F0}" type="slidenum">
              <a:rPr lang="en-US" smtClean="0"/>
              <a:t>34</a:t>
            </a:fld>
            <a:endParaRPr lang="en-US"/>
          </a:p>
        </p:txBody>
      </p:sp>
    </p:spTree>
    <p:extLst>
      <p:ext uri="{BB962C8B-B14F-4D97-AF65-F5344CB8AC3E}">
        <p14:creationId xmlns:p14="http://schemas.microsoft.com/office/powerpoint/2010/main" val="26822667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a:t>
            </a:r>
            <a:r>
              <a:rPr lang="en-US" baseline="0" dirty="0"/>
              <a:t> PICK SUSHI</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35</a:t>
            </a:fld>
            <a:endParaRPr lang="en-US"/>
          </a:p>
        </p:txBody>
      </p:sp>
    </p:spTree>
    <p:extLst>
      <p:ext uri="{BB962C8B-B14F-4D97-AF65-F5344CB8AC3E}">
        <p14:creationId xmlns:p14="http://schemas.microsoft.com/office/powerpoint/2010/main" val="28128801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36</a:t>
            </a:fld>
            <a:endParaRPr lang="en-US"/>
          </a:p>
        </p:txBody>
      </p:sp>
    </p:spTree>
    <p:extLst>
      <p:ext uri="{BB962C8B-B14F-4D97-AF65-F5344CB8AC3E}">
        <p14:creationId xmlns:p14="http://schemas.microsoft.com/office/powerpoint/2010/main" val="4153443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37</a:t>
            </a:fld>
            <a:endParaRPr lang="en-US"/>
          </a:p>
        </p:txBody>
      </p:sp>
    </p:spTree>
    <p:extLst>
      <p:ext uri="{BB962C8B-B14F-4D97-AF65-F5344CB8AC3E}">
        <p14:creationId xmlns:p14="http://schemas.microsoft.com/office/powerpoint/2010/main" val="34626169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38</a:t>
            </a:fld>
            <a:endParaRPr lang="en-US"/>
          </a:p>
        </p:txBody>
      </p:sp>
    </p:spTree>
    <p:extLst>
      <p:ext uri="{BB962C8B-B14F-4D97-AF65-F5344CB8AC3E}">
        <p14:creationId xmlns:p14="http://schemas.microsoft.com/office/powerpoint/2010/main" val="971857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39</a:t>
            </a:fld>
            <a:endParaRPr lang="en-US"/>
          </a:p>
        </p:txBody>
      </p:sp>
    </p:spTree>
    <p:extLst>
      <p:ext uri="{BB962C8B-B14F-4D97-AF65-F5344CB8AC3E}">
        <p14:creationId xmlns:p14="http://schemas.microsoft.com/office/powerpoint/2010/main" val="3086946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40</a:t>
            </a:fld>
            <a:endParaRPr lang="en-US"/>
          </a:p>
        </p:txBody>
      </p:sp>
    </p:spTree>
    <p:extLst>
      <p:ext uri="{BB962C8B-B14F-4D97-AF65-F5344CB8AC3E}">
        <p14:creationId xmlns:p14="http://schemas.microsoft.com/office/powerpoint/2010/main" val="3698510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a:t>
            </a:fld>
            <a:endParaRPr lang="en-US"/>
          </a:p>
        </p:txBody>
      </p:sp>
    </p:spTree>
    <p:extLst>
      <p:ext uri="{BB962C8B-B14F-4D97-AF65-F5344CB8AC3E}">
        <p14:creationId xmlns:p14="http://schemas.microsoft.com/office/powerpoint/2010/main" val="12971234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41</a:t>
            </a:fld>
            <a:endParaRPr lang="en-US"/>
          </a:p>
        </p:txBody>
      </p:sp>
    </p:spTree>
    <p:extLst>
      <p:ext uri="{BB962C8B-B14F-4D97-AF65-F5344CB8AC3E}">
        <p14:creationId xmlns:p14="http://schemas.microsoft.com/office/powerpoint/2010/main" val="18844015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42</a:t>
            </a:fld>
            <a:endParaRPr lang="en-US"/>
          </a:p>
        </p:txBody>
      </p:sp>
    </p:spTree>
    <p:extLst>
      <p:ext uri="{BB962C8B-B14F-4D97-AF65-F5344CB8AC3E}">
        <p14:creationId xmlns:p14="http://schemas.microsoft.com/office/powerpoint/2010/main" val="39647810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GRILL</a:t>
            </a:r>
          </a:p>
        </p:txBody>
      </p:sp>
      <p:sp>
        <p:nvSpPr>
          <p:cNvPr id="4" name="Slide Number Placeholder 3"/>
          <p:cNvSpPr>
            <a:spLocks noGrp="1"/>
          </p:cNvSpPr>
          <p:nvPr>
            <p:ph type="sldNum" sz="quarter" idx="10"/>
          </p:nvPr>
        </p:nvSpPr>
        <p:spPr/>
        <p:txBody>
          <a:bodyPr/>
          <a:lstStyle/>
          <a:p>
            <a:fld id="{74D5CA15-07F6-4FDD-BA4F-AD68D66AA4F0}" type="slidenum">
              <a:rPr lang="en-US" smtClean="0"/>
              <a:t>43</a:t>
            </a:fld>
            <a:endParaRPr lang="en-US"/>
          </a:p>
        </p:txBody>
      </p:sp>
    </p:spTree>
    <p:extLst>
      <p:ext uri="{BB962C8B-B14F-4D97-AF65-F5344CB8AC3E}">
        <p14:creationId xmlns:p14="http://schemas.microsoft.com/office/powerpoint/2010/main" val="37320056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44</a:t>
            </a:fld>
            <a:endParaRPr lang="en-US"/>
          </a:p>
        </p:txBody>
      </p:sp>
    </p:spTree>
    <p:extLst>
      <p:ext uri="{BB962C8B-B14F-4D97-AF65-F5344CB8AC3E}">
        <p14:creationId xmlns:p14="http://schemas.microsoft.com/office/powerpoint/2010/main" val="11507027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45</a:t>
            </a:fld>
            <a:endParaRPr lang="en-US"/>
          </a:p>
        </p:txBody>
      </p:sp>
    </p:spTree>
    <p:extLst>
      <p:ext uri="{BB962C8B-B14F-4D97-AF65-F5344CB8AC3E}">
        <p14:creationId xmlns:p14="http://schemas.microsoft.com/office/powerpoint/2010/main" val="41379889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46</a:t>
            </a:fld>
            <a:endParaRPr lang="en-US"/>
          </a:p>
        </p:txBody>
      </p:sp>
    </p:spTree>
    <p:extLst>
      <p:ext uri="{BB962C8B-B14F-4D97-AF65-F5344CB8AC3E}">
        <p14:creationId xmlns:p14="http://schemas.microsoft.com/office/powerpoint/2010/main" val="41902361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47</a:t>
            </a:fld>
            <a:endParaRPr lang="en-US"/>
          </a:p>
        </p:txBody>
      </p:sp>
    </p:spTree>
    <p:extLst>
      <p:ext uri="{BB962C8B-B14F-4D97-AF65-F5344CB8AC3E}">
        <p14:creationId xmlns:p14="http://schemas.microsoft.com/office/powerpoint/2010/main" val="42652148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48</a:t>
            </a:fld>
            <a:endParaRPr lang="en-US"/>
          </a:p>
        </p:txBody>
      </p:sp>
    </p:spTree>
    <p:extLst>
      <p:ext uri="{BB962C8B-B14F-4D97-AF65-F5344CB8AC3E}">
        <p14:creationId xmlns:p14="http://schemas.microsoft.com/office/powerpoint/2010/main" val="33938536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49</a:t>
            </a:fld>
            <a:endParaRPr lang="en-US"/>
          </a:p>
        </p:txBody>
      </p:sp>
    </p:spTree>
    <p:extLst>
      <p:ext uri="{BB962C8B-B14F-4D97-AF65-F5344CB8AC3E}">
        <p14:creationId xmlns:p14="http://schemas.microsoft.com/office/powerpoint/2010/main" val="808816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50</a:t>
            </a:fld>
            <a:endParaRPr lang="en-US"/>
          </a:p>
        </p:txBody>
      </p:sp>
    </p:spTree>
    <p:extLst>
      <p:ext uri="{BB962C8B-B14F-4D97-AF65-F5344CB8AC3E}">
        <p14:creationId xmlns:p14="http://schemas.microsoft.com/office/powerpoint/2010/main" val="74050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6</a:t>
            </a:fld>
            <a:endParaRPr lang="en-US"/>
          </a:p>
        </p:txBody>
      </p:sp>
    </p:spTree>
    <p:extLst>
      <p:ext uri="{BB962C8B-B14F-4D97-AF65-F5344CB8AC3E}">
        <p14:creationId xmlns:p14="http://schemas.microsoft.com/office/powerpoint/2010/main" val="42115392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51</a:t>
            </a:fld>
            <a:endParaRPr lang="en-US"/>
          </a:p>
        </p:txBody>
      </p:sp>
    </p:spTree>
    <p:extLst>
      <p:ext uri="{BB962C8B-B14F-4D97-AF65-F5344CB8AC3E}">
        <p14:creationId xmlns:p14="http://schemas.microsoft.com/office/powerpoint/2010/main" val="16311426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52</a:t>
            </a:fld>
            <a:endParaRPr lang="en-US"/>
          </a:p>
        </p:txBody>
      </p:sp>
    </p:spTree>
    <p:extLst>
      <p:ext uri="{BB962C8B-B14F-4D97-AF65-F5344CB8AC3E}">
        <p14:creationId xmlns:p14="http://schemas.microsoft.com/office/powerpoint/2010/main" val="24677986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53</a:t>
            </a:fld>
            <a:endParaRPr lang="en-US"/>
          </a:p>
        </p:txBody>
      </p:sp>
    </p:spTree>
    <p:extLst>
      <p:ext uri="{BB962C8B-B14F-4D97-AF65-F5344CB8AC3E}">
        <p14:creationId xmlns:p14="http://schemas.microsoft.com/office/powerpoint/2010/main" val="409745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54</a:t>
            </a:fld>
            <a:endParaRPr lang="en-US"/>
          </a:p>
        </p:txBody>
      </p:sp>
    </p:spTree>
    <p:extLst>
      <p:ext uri="{BB962C8B-B14F-4D97-AF65-F5344CB8AC3E}">
        <p14:creationId xmlns:p14="http://schemas.microsoft.com/office/powerpoint/2010/main" val="9459580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55</a:t>
            </a:fld>
            <a:endParaRPr lang="en-US"/>
          </a:p>
        </p:txBody>
      </p:sp>
    </p:spTree>
    <p:extLst>
      <p:ext uri="{BB962C8B-B14F-4D97-AF65-F5344CB8AC3E}">
        <p14:creationId xmlns:p14="http://schemas.microsoft.com/office/powerpoint/2010/main" val="3675385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56</a:t>
            </a:fld>
            <a:endParaRPr lang="en-US"/>
          </a:p>
        </p:txBody>
      </p:sp>
    </p:spTree>
    <p:extLst>
      <p:ext uri="{BB962C8B-B14F-4D97-AF65-F5344CB8AC3E}">
        <p14:creationId xmlns:p14="http://schemas.microsoft.com/office/powerpoint/2010/main" val="33949057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57</a:t>
            </a:fld>
            <a:endParaRPr lang="en-US"/>
          </a:p>
        </p:txBody>
      </p:sp>
    </p:spTree>
    <p:extLst>
      <p:ext uri="{BB962C8B-B14F-4D97-AF65-F5344CB8AC3E}">
        <p14:creationId xmlns:p14="http://schemas.microsoft.com/office/powerpoint/2010/main" val="20245603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58</a:t>
            </a:fld>
            <a:endParaRPr lang="en-US"/>
          </a:p>
        </p:txBody>
      </p:sp>
    </p:spTree>
    <p:extLst>
      <p:ext uri="{BB962C8B-B14F-4D97-AF65-F5344CB8AC3E}">
        <p14:creationId xmlns:p14="http://schemas.microsoft.com/office/powerpoint/2010/main" val="42243056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59</a:t>
            </a:fld>
            <a:endParaRPr lang="en-US"/>
          </a:p>
        </p:txBody>
      </p:sp>
    </p:spTree>
    <p:extLst>
      <p:ext uri="{BB962C8B-B14F-4D97-AF65-F5344CB8AC3E}">
        <p14:creationId xmlns:p14="http://schemas.microsoft.com/office/powerpoint/2010/main" val="37002198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60</a:t>
            </a:fld>
            <a:endParaRPr lang="en-US"/>
          </a:p>
        </p:txBody>
      </p:sp>
    </p:spTree>
    <p:extLst>
      <p:ext uri="{BB962C8B-B14F-4D97-AF65-F5344CB8AC3E}">
        <p14:creationId xmlns:p14="http://schemas.microsoft.com/office/powerpoint/2010/main" val="2880371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7</a:t>
            </a:fld>
            <a:endParaRPr lang="en-US"/>
          </a:p>
        </p:txBody>
      </p:sp>
    </p:spTree>
    <p:extLst>
      <p:ext uri="{BB962C8B-B14F-4D97-AF65-F5344CB8AC3E}">
        <p14:creationId xmlns:p14="http://schemas.microsoft.com/office/powerpoint/2010/main" val="33922664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61</a:t>
            </a:fld>
            <a:endParaRPr lang="en-US"/>
          </a:p>
        </p:txBody>
      </p:sp>
    </p:spTree>
    <p:extLst>
      <p:ext uri="{BB962C8B-B14F-4D97-AF65-F5344CB8AC3E}">
        <p14:creationId xmlns:p14="http://schemas.microsoft.com/office/powerpoint/2010/main" val="6188939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62</a:t>
            </a:fld>
            <a:endParaRPr lang="en-US"/>
          </a:p>
        </p:txBody>
      </p:sp>
    </p:spTree>
    <p:extLst>
      <p:ext uri="{BB962C8B-B14F-4D97-AF65-F5344CB8AC3E}">
        <p14:creationId xmlns:p14="http://schemas.microsoft.com/office/powerpoint/2010/main" val="224367684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63</a:t>
            </a:fld>
            <a:endParaRPr lang="en-US"/>
          </a:p>
        </p:txBody>
      </p:sp>
    </p:spTree>
    <p:extLst>
      <p:ext uri="{BB962C8B-B14F-4D97-AF65-F5344CB8AC3E}">
        <p14:creationId xmlns:p14="http://schemas.microsoft.com/office/powerpoint/2010/main" val="31370354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64</a:t>
            </a:fld>
            <a:endParaRPr lang="en-US"/>
          </a:p>
        </p:txBody>
      </p:sp>
    </p:spTree>
    <p:extLst>
      <p:ext uri="{BB962C8B-B14F-4D97-AF65-F5344CB8AC3E}">
        <p14:creationId xmlns:p14="http://schemas.microsoft.com/office/powerpoint/2010/main" val="35339031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65</a:t>
            </a:fld>
            <a:endParaRPr lang="en-US"/>
          </a:p>
        </p:txBody>
      </p:sp>
    </p:spTree>
    <p:extLst>
      <p:ext uri="{BB962C8B-B14F-4D97-AF65-F5344CB8AC3E}">
        <p14:creationId xmlns:p14="http://schemas.microsoft.com/office/powerpoint/2010/main" val="15155236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Omelet</a:t>
            </a:r>
          </a:p>
        </p:txBody>
      </p:sp>
      <p:sp>
        <p:nvSpPr>
          <p:cNvPr id="4" name="Slide Number Placeholder 3"/>
          <p:cNvSpPr>
            <a:spLocks noGrp="1"/>
          </p:cNvSpPr>
          <p:nvPr>
            <p:ph type="sldNum" sz="quarter" idx="10"/>
          </p:nvPr>
        </p:nvSpPr>
        <p:spPr/>
        <p:txBody>
          <a:bodyPr/>
          <a:lstStyle/>
          <a:p>
            <a:fld id="{74D5CA15-07F6-4FDD-BA4F-AD68D66AA4F0}" type="slidenum">
              <a:rPr lang="en-US" smtClean="0"/>
              <a:t>66</a:t>
            </a:fld>
            <a:endParaRPr lang="en-US"/>
          </a:p>
        </p:txBody>
      </p:sp>
    </p:spTree>
    <p:extLst>
      <p:ext uri="{BB962C8B-B14F-4D97-AF65-F5344CB8AC3E}">
        <p14:creationId xmlns:p14="http://schemas.microsoft.com/office/powerpoint/2010/main" val="20066549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67</a:t>
            </a:fld>
            <a:endParaRPr lang="en-US"/>
          </a:p>
        </p:txBody>
      </p:sp>
    </p:spTree>
    <p:extLst>
      <p:ext uri="{BB962C8B-B14F-4D97-AF65-F5344CB8AC3E}">
        <p14:creationId xmlns:p14="http://schemas.microsoft.com/office/powerpoint/2010/main" val="69976786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68</a:t>
            </a:fld>
            <a:endParaRPr lang="en-US"/>
          </a:p>
        </p:txBody>
      </p:sp>
    </p:spTree>
    <p:extLst>
      <p:ext uri="{BB962C8B-B14F-4D97-AF65-F5344CB8AC3E}">
        <p14:creationId xmlns:p14="http://schemas.microsoft.com/office/powerpoint/2010/main" val="25406213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BAGELS</a:t>
            </a:r>
            <a:r>
              <a:rPr lang="en-US" baseline="0" dirty="0"/>
              <a:t> &amp; ENGLISH MUFFINS</a:t>
            </a:r>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69</a:t>
            </a:fld>
            <a:endParaRPr lang="en-US"/>
          </a:p>
        </p:txBody>
      </p:sp>
    </p:spTree>
    <p:extLst>
      <p:ext uri="{BB962C8B-B14F-4D97-AF65-F5344CB8AC3E}">
        <p14:creationId xmlns:p14="http://schemas.microsoft.com/office/powerpoint/2010/main" val="23398036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70</a:t>
            </a:fld>
            <a:endParaRPr lang="en-US"/>
          </a:p>
        </p:txBody>
      </p:sp>
    </p:spTree>
    <p:extLst>
      <p:ext uri="{BB962C8B-B14F-4D97-AF65-F5344CB8AC3E}">
        <p14:creationId xmlns:p14="http://schemas.microsoft.com/office/powerpoint/2010/main" val="2981676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8</a:t>
            </a:fld>
            <a:endParaRPr lang="en-US"/>
          </a:p>
        </p:txBody>
      </p:sp>
    </p:spTree>
    <p:extLst>
      <p:ext uri="{BB962C8B-B14F-4D97-AF65-F5344CB8AC3E}">
        <p14:creationId xmlns:p14="http://schemas.microsoft.com/office/powerpoint/2010/main" val="357419392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71</a:t>
            </a:fld>
            <a:endParaRPr lang="en-US"/>
          </a:p>
        </p:txBody>
      </p:sp>
    </p:spTree>
    <p:extLst>
      <p:ext uri="{BB962C8B-B14F-4D97-AF65-F5344CB8AC3E}">
        <p14:creationId xmlns:p14="http://schemas.microsoft.com/office/powerpoint/2010/main" val="209011667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72</a:t>
            </a:fld>
            <a:endParaRPr lang="en-US"/>
          </a:p>
        </p:txBody>
      </p:sp>
    </p:spTree>
    <p:extLst>
      <p:ext uri="{BB962C8B-B14F-4D97-AF65-F5344CB8AC3E}">
        <p14:creationId xmlns:p14="http://schemas.microsoft.com/office/powerpoint/2010/main" val="44697597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73</a:t>
            </a:fld>
            <a:endParaRPr lang="en-US"/>
          </a:p>
        </p:txBody>
      </p:sp>
    </p:spTree>
    <p:extLst>
      <p:ext uri="{BB962C8B-B14F-4D97-AF65-F5344CB8AC3E}">
        <p14:creationId xmlns:p14="http://schemas.microsoft.com/office/powerpoint/2010/main" val="402451312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74</a:t>
            </a:fld>
            <a:endParaRPr lang="en-US"/>
          </a:p>
        </p:txBody>
      </p:sp>
    </p:spTree>
    <p:extLst>
      <p:ext uri="{BB962C8B-B14F-4D97-AF65-F5344CB8AC3E}">
        <p14:creationId xmlns:p14="http://schemas.microsoft.com/office/powerpoint/2010/main" val="6434634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a:t>
            </a:r>
          </a:p>
        </p:txBody>
      </p:sp>
      <p:sp>
        <p:nvSpPr>
          <p:cNvPr id="4" name="Slide Number Placeholder 3"/>
          <p:cNvSpPr>
            <a:spLocks noGrp="1"/>
          </p:cNvSpPr>
          <p:nvPr>
            <p:ph type="sldNum" sz="quarter" idx="10"/>
          </p:nvPr>
        </p:nvSpPr>
        <p:spPr/>
        <p:txBody>
          <a:bodyPr/>
          <a:lstStyle/>
          <a:p>
            <a:fld id="{74D5CA15-07F6-4FDD-BA4F-AD68D66AA4F0}" type="slidenum">
              <a:rPr lang="en-US" smtClean="0"/>
              <a:t>75</a:t>
            </a:fld>
            <a:endParaRPr lang="en-US"/>
          </a:p>
        </p:txBody>
      </p:sp>
    </p:spTree>
    <p:extLst>
      <p:ext uri="{BB962C8B-B14F-4D97-AF65-F5344CB8AC3E}">
        <p14:creationId xmlns:p14="http://schemas.microsoft.com/office/powerpoint/2010/main" val="210483841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a:t>
            </a:r>
          </a:p>
        </p:txBody>
      </p:sp>
      <p:sp>
        <p:nvSpPr>
          <p:cNvPr id="4" name="Slide Number Placeholder 3"/>
          <p:cNvSpPr>
            <a:spLocks noGrp="1"/>
          </p:cNvSpPr>
          <p:nvPr>
            <p:ph type="sldNum" sz="quarter" idx="10"/>
          </p:nvPr>
        </p:nvSpPr>
        <p:spPr/>
        <p:txBody>
          <a:bodyPr/>
          <a:lstStyle/>
          <a:p>
            <a:fld id="{74D5CA15-07F6-4FDD-BA4F-AD68D66AA4F0}" type="slidenum">
              <a:rPr lang="en-US" smtClean="0"/>
              <a:t>76</a:t>
            </a:fld>
            <a:endParaRPr lang="en-US"/>
          </a:p>
        </p:txBody>
      </p:sp>
    </p:spTree>
    <p:extLst>
      <p:ext uri="{BB962C8B-B14F-4D97-AF65-F5344CB8AC3E}">
        <p14:creationId xmlns:p14="http://schemas.microsoft.com/office/powerpoint/2010/main" val="5069172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a:t>
            </a:r>
          </a:p>
        </p:txBody>
      </p:sp>
      <p:sp>
        <p:nvSpPr>
          <p:cNvPr id="4" name="Slide Number Placeholder 3"/>
          <p:cNvSpPr>
            <a:spLocks noGrp="1"/>
          </p:cNvSpPr>
          <p:nvPr>
            <p:ph type="sldNum" sz="quarter" idx="10"/>
          </p:nvPr>
        </p:nvSpPr>
        <p:spPr/>
        <p:txBody>
          <a:bodyPr/>
          <a:lstStyle/>
          <a:p>
            <a:fld id="{74D5CA15-07F6-4FDD-BA4F-AD68D66AA4F0}" type="slidenum">
              <a:rPr lang="en-US" smtClean="0"/>
              <a:t>77</a:t>
            </a:fld>
            <a:endParaRPr lang="en-US"/>
          </a:p>
        </p:txBody>
      </p:sp>
    </p:spTree>
    <p:extLst>
      <p:ext uri="{BB962C8B-B14F-4D97-AF65-F5344CB8AC3E}">
        <p14:creationId xmlns:p14="http://schemas.microsoft.com/office/powerpoint/2010/main" val="421148438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a:t>
            </a:r>
          </a:p>
        </p:txBody>
      </p:sp>
      <p:sp>
        <p:nvSpPr>
          <p:cNvPr id="4" name="Slide Number Placeholder 3"/>
          <p:cNvSpPr>
            <a:spLocks noGrp="1"/>
          </p:cNvSpPr>
          <p:nvPr>
            <p:ph type="sldNum" sz="quarter" idx="10"/>
          </p:nvPr>
        </p:nvSpPr>
        <p:spPr/>
        <p:txBody>
          <a:bodyPr/>
          <a:lstStyle/>
          <a:p>
            <a:fld id="{74D5CA15-07F6-4FDD-BA4F-AD68D66AA4F0}" type="slidenum">
              <a:rPr lang="en-US" smtClean="0"/>
              <a:t>78</a:t>
            </a:fld>
            <a:endParaRPr lang="en-US"/>
          </a:p>
        </p:txBody>
      </p:sp>
    </p:spTree>
    <p:extLst>
      <p:ext uri="{BB962C8B-B14F-4D97-AF65-F5344CB8AC3E}">
        <p14:creationId xmlns:p14="http://schemas.microsoft.com/office/powerpoint/2010/main" val="30130619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SOUP</a:t>
            </a:r>
          </a:p>
        </p:txBody>
      </p:sp>
      <p:sp>
        <p:nvSpPr>
          <p:cNvPr id="4" name="Slide Number Placeholder 3"/>
          <p:cNvSpPr>
            <a:spLocks noGrp="1"/>
          </p:cNvSpPr>
          <p:nvPr>
            <p:ph type="sldNum" sz="quarter" idx="10"/>
          </p:nvPr>
        </p:nvSpPr>
        <p:spPr/>
        <p:txBody>
          <a:bodyPr/>
          <a:lstStyle/>
          <a:p>
            <a:fld id="{74D5CA15-07F6-4FDD-BA4F-AD68D66AA4F0}" type="slidenum">
              <a:rPr lang="en-US" smtClean="0"/>
              <a:t>79</a:t>
            </a:fld>
            <a:endParaRPr lang="en-US"/>
          </a:p>
        </p:txBody>
      </p:sp>
    </p:spTree>
    <p:extLst>
      <p:ext uri="{BB962C8B-B14F-4D97-AF65-F5344CB8AC3E}">
        <p14:creationId xmlns:p14="http://schemas.microsoft.com/office/powerpoint/2010/main" val="75020283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80</a:t>
            </a:fld>
            <a:endParaRPr lang="en-US"/>
          </a:p>
        </p:txBody>
      </p:sp>
    </p:spTree>
    <p:extLst>
      <p:ext uri="{BB962C8B-B14F-4D97-AF65-F5344CB8AC3E}">
        <p14:creationId xmlns:p14="http://schemas.microsoft.com/office/powerpoint/2010/main" val="185827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9</a:t>
            </a:fld>
            <a:endParaRPr lang="en-US"/>
          </a:p>
        </p:txBody>
      </p:sp>
    </p:spTree>
    <p:extLst>
      <p:ext uri="{BB962C8B-B14F-4D97-AF65-F5344CB8AC3E}">
        <p14:creationId xmlns:p14="http://schemas.microsoft.com/office/powerpoint/2010/main" val="276973588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81</a:t>
            </a:fld>
            <a:endParaRPr lang="en-US"/>
          </a:p>
        </p:txBody>
      </p:sp>
    </p:spTree>
    <p:extLst>
      <p:ext uri="{BB962C8B-B14F-4D97-AF65-F5344CB8AC3E}">
        <p14:creationId xmlns:p14="http://schemas.microsoft.com/office/powerpoint/2010/main" val="313781371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82</a:t>
            </a:fld>
            <a:endParaRPr lang="en-US"/>
          </a:p>
        </p:txBody>
      </p:sp>
    </p:spTree>
    <p:extLst>
      <p:ext uri="{BB962C8B-B14F-4D97-AF65-F5344CB8AC3E}">
        <p14:creationId xmlns:p14="http://schemas.microsoft.com/office/powerpoint/2010/main" val="100854708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83</a:t>
            </a:fld>
            <a:endParaRPr lang="en-US"/>
          </a:p>
        </p:txBody>
      </p:sp>
    </p:spTree>
    <p:extLst>
      <p:ext uri="{BB962C8B-B14F-4D97-AF65-F5344CB8AC3E}">
        <p14:creationId xmlns:p14="http://schemas.microsoft.com/office/powerpoint/2010/main" val="39480450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84</a:t>
            </a:fld>
            <a:endParaRPr lang="en-US"/>
          </a:p>
        </p:txBody>
      </p:sp>
    </p:spTree>
    <p:extLst>
      <p:ext uri="{BB962C8B-B14F-4D97-AF65-F5344CB8AC3E}">
        <p14:creationId xmlns:p14="http://schemas.microsoft.com/office/powerpoint/2010/main" val="344937308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85</a:t>
            </a:fld>
            <a:endParaRPr lang="en-US"/>
          </a:p>
        </p:txBody>
      </p:sp>
    </p:spTree>
    <p:extLst>
      <p:ext uri="{BB962C8B-B14F-4D97-AF65-F5344CB8AC3E}">
        <p14:creationId xmlns:p14="http://schemas.microsoft.com/office/powerpoint/2010/main" val="144232590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5CA15-07F6-4FDD-BA4F-AD68D66AA4F0}" type="slidenum">
              <a:rPr lang="en-US" smtClean="0"/>
              <a:t>86</a:t>
            </a:fld>
            <a:endParaRPr lang="en-US"/>
          </a:p>
        </p:txBody>
      </p:sp>
    </p:spTree>
    <p:extLst>
      <p:ext uri="{BB962C8B-B14F-4D97-AF65-F5344CB8AC3E}">
        <p14:creationId xmlns:p14="http://schemas.microsoft.com/office/powerpoint/2010/main" val="2349240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PICKS</a:t>
            </a:r>
          </a:p>
        </p:txBody>
      </p:sp>
      <p:sp>
        <p:nvSpPr>
          <p:cNvPr id="4" name="Slide Number Placeholder 3"/>
          <p:cNvSpPr>
            <a:spLocks noGrp="1"/>
          </p:cNvSpPr>
          <p:nvPr>
            <p:ph type="sldNum" sz="quarter" idx="10"/>
          </p:nvPr>
        </p:nvSpPr>
        <p:spPr/>
        <p:txBody>
          <a:bodyPr/>
          <a:lstStyle/>
          <a:p>
            <a:fld id="{74D5CA15-07F6-4FDD-BA4F-AD68D66AA4F0}" type="slidenum">
              <a:rPr lang="en-US" smtClean="0"/>
              <a:t>10</a:t>
            </a:fld>
            <a:endParaRPr lang="en-US"/>
          </a:p>
        </p:txBody>
      </p:sp>
    </p:spTree>
    <p:extLst>
      <p:ext uri="{BB962C8B-B14F-4D97-AF65-F5344CB8AC3E}">
        <p14:creationId xmlns:p14="http://schemas.microsoft.com/office/powerpoint/2010/main" val="343849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t>Menu items may contain or come into contact with wheat, eggs, peanuts, tree nuts, soy, fish, shellfish and milk. For more information, please speak with a manager.</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1F4769F-1218-4C85-83F7-602B2CF143C1}" type="datetime1">
              <a:rPr lang="en-US" smtClean="0"/>
              <a:t>10/28/2021</a:t>
            </a:fld>
            <a:endParaRPr lang="en-US"/>
          </a:p>
        </p:txBody>
      </p:sp>
      <p:sp>
        <p:nvSpPr>
          <p:cNvPr id="6" name="Holder 6"/>
          <p:cNvSpPr>
            <a:spLocks noGrp="1"/>
          </p:cNvSpPr>
          <p:nvPr>
            <p:ph type="sldNum" sz="quarter" idx="7"/>
          </p:nvPr>
        </p:nvSpPr>
        <p:spPr/>
        <p:txBody>
          <a:bodyPr lIns="0" tIns="0" rIns="0" bIns="0"/>
          <a:lstStyle>
            <a:lvl1pPr>
              <a:defRPr sz="800" b="0" i="0">
                <a:solidFill>
                  <a:srgbClr val="58595B"/>
                </a:solidFill>
                <a:latin typeface="Calibri"/>
                <a:cs typeface="Calibri"/>
              </a:defRPr>
            </a:lvl1pPr>
          </a:lstStyle>
          <a:p>
            <a:pPr marR="31750" algn="ctr">
              <a:lnSpc>
                <a:spcPct val="100000"/>
              </a:lnSpc>
              <a:spcBef>
                <a:spcPts val="65"/>
              </a:spcBef>
            </a:pPr>
            <a:r>
              <a:rPr spc="55" dirty="0"/>
              <a:t>Please </a:t>
            </a:r>
            <a:r>
              <a:rPr spc="40" dirty="0"/>
              <a:t>be </a:t>
            </a:r>
            <a:r>
              <a:rPr spc="30" dirty="0"/>
              <a:t>aware </a:t>
            </a:r>
            <a:r>
              <a:rPr spc="25" dirty="0"/>
              <a:t>we </a:t>
            </a:r>
            <a:r>
              <a:rPr spc="50" dirty="0"/>
              <a:t>use </a:t>
            </a:r>
            <a:r>
              <a:rPr spc="40" dirty="0"/>
              <a:t>numerous </a:t>
            </a:r>
            <a:r>
              <a:rPr spc="45" dirty="0"/>
              <a:t>ingredients </a:t>
            </a:r>
            <a:r>
              <a:rPr spc="30" dirty="0"/>
              <a:t>in </a:t>
            </a:r>
            <a:r>
              <a:rPr spc="40" dirty="0"/>
              <a:t>our </a:t>
            </a:r>
            <a:r>
              <a:rPr spc="50" dirty="0"/>
              <a:t>kitchens </a:t>
            </a:r>
            <a:r>
              <a:rPr spc="40" dirty="0"/>
              <a:t>and </a:t>
            </a:r>
            <a:r>
              <a:rPr spc="35" dirty="0"/>
              <a:t>therefore </a:t>
            </a:r>
            <a:r>
              <a:rPr spc="45" dirty="0"/>
              <a:t>cannot guarantee</a:t>
            </a:r>
            <a:r>
              <a:rPr spc="-15" dirty="0"/>
              <a:t> </a:t>
            </a:r>
            <a:r>
              <a:rPr spc="50" dirty="0"/>
              <a:t>that</a:t>
            </a:r>
          </a:p>
          <a:p>
            <a:pPr marR="31750" algn="ctr">
              <a:lnSpc>
                <a:spcPct val="100000"/>
              </a:lnSpc>
              <a:spcBef>
                <a:spcPts val="200"/>
              </a:spcBef>
            </a:pPr>
            <a:r>
              <a:rPr spc="50" dirty="0"/>
              <a:t>any </a:t>
            </a:r>
            <a:r>
              <a:rPr spc="30" dirty="0"/>
              <a:t>of </a:t>
            </a:r>
            <a:r>
              <a:rPr spc="40" dirty="0"/>
              <a:t>our </a:t>
            </a:r>
            <a:r>
              <a:rPr spc="45" dirty="0"/>
              <a:t>products are </a:t>
            </a:r>
            <a:r>
              <a:rPr spc="40" dirty="0"/>
              <a:t>completely free </a:t>
            </a:r>
            <a:r>
              <a:rPr spc="30" dirty="0"/>
              <a:t>of </a:t>
            </a:r>
            <a:r>
              <a:rPr spc="50" dirty="0"/>
              <a:t>any </a:t>
            </a:r>
            <a:r>
              <a:rPr spc="40" dirty="0"/>
              <a:t>allergen </a:t>
            </a:r>
            <a:r>
              <a:rPr spc="35" dirty="0"/>
              <a:t>due </a:t>
            </a:r>
            <a:r>
              <a:rPr spc="30" dirty="0"/>
              <a:t>to </a:t>
            </a:r>
            <a:r>
              <a:rPr spc="45" dirty="0"/>
              <a:t>the </a:t>
            </a:r>
            <a:r>
              <a:rPr spc="35" dirty="0"/>
              <a:t>potential for </a:t>
            </a:r>
            <a:r>
              <a:rPr spc="45" dirty="0"/>
              <a:t>cross-contact. </a:t>
            </a:r>
            <a:r>
              <a:rPr spc="80" dirty="0"/>
              <a:t>04.30.2020 </a:t>
            </a:r>
            <a:r>
              <a:rPr dirty="0">
                <a:latin typeface="Arial Unicode MS"/>
                <a:cs typeface="Arial Unicode MS"/>
              </a:rPr>
              <a:t>★ </a:t>
            </a:r>
            <a:r>
              <a:rPr spc="65" dirty="0"/>
              <a:t>PAGE</a:t>
            </a:r>
            <a:r>
              <a:rPr spc="25" dirty="0"/>
              <a:t> </a:t>
            </a:r>
            <a:fld id="{81D60167-4931-47E6-BA6A-407CBD079E47}" type="slidenum">
              <a:rPr spc="100" dirty="0"/>
              <a:t>‹#›</a:t>
            </a:fld>
            <a:endParaRPr spc="1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t>Menu items may contain or come into contact with wheat, eggs, peanuts, tree nuts, soy, fish, shellfish and milk. For more information, please speak with a manager.</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36FCB41-459B-4D03-9BD6-C55A1D5A5A47}" type="datetime1">
              <a:rPr lang="en-US" smtClean="0"/>
              <a:t>10/28/2021</a:t>
            </a:fld>
            <a:endParaRPr lang="en-US"/>
          </a:p>
        </p:txBody>
      </p:sp>
      <p:sp>
        <p:nvSpPr>
          <p:cNvPr id="6" name="Holder 6"/>
          <p:cNvSpPr>
            <a:spLocks noGrp="1"/>
          </p:cNvSpPr>
          <p:nvPr>
            <p:ph type="sldNum" sz="quarter" idx="7"/>
          </p:nvPr>
        </p:nvSpPr>
        <p:spPr/>
        <p:txBody>
          <a:bodyPr lIns="0" tIns="0" rIns="0" bIns="0"/>
          <a:lstStyle>
            <a:lvl1pPr>
              <a:defRPr sz="800" b="0" i="0">
                <a:solidFill>
                  <a:srgbClr val="58595B"/>
                </a:solidFill>
                <a:latin typeface="Calibri"/>
                <a:cs typeface="Calibri"/>
              </a:defRPr>
            </a:lvl1pPr>
          </a:lstStyle>
          <a:p>
            <a:pPr marR="31750" algn="ctr">
              <a:lnSpc>
                <a:spcPct val="100000"/>
              </a:lnSpc>
              <a:spcBef>
                <a:spcPts val="65"/>
              </a:spcBef>
            </a:pPr>
            <a:r>
              <a:rPr spc="55" dirty="0"/>
              <a:t>Please </a:t>
            </a:r>
            <a:r>
              <a:rPr spc="40" dirty="0"/>
              <a:t>be </a:t>
            </a:r>
            <a:r>
              <a:rPr spc="30" dirty="0"/>
              <a:t>aware </a:t>
            </a:r>
            <a:r>
              <a:rPr spc="25" dirty="0"/>
              <a:t>we </a:t>
            </a:r>
            <a:r>
              <a:rPr spc="50" dirty="0"/>
              <a:t>use </a:t>
            </a:r>
            <a:r>
              <a:rPr spc="40" dirty="0"/>
              <a:t>numerous </a:t>
            </a:r>
            <a:r>
              <a:rPr spc="45" dirty="0"/>
              <a:t>ingredients </a:t>
            </a:r>
            <a:r>
              <a:rPr spc="30" dirty="0"/>
              <a:t>in </a:t>
            </a:r>
            <a:r>
              <a:rPr spc="40" dirty="0"/>
              <a:t>our </a:t>
            </a:r>
            <a:r>
              <a:rPr spc="50" dirty="0"/>
              <a:t>kitchens </a:t>
            </a:r>
            <a:r>
              <a:rPr spc="40" dirty="0"/>
              <a:t>and </a:t>
            </a:r>
            <a:r>
              <a:rPr spc="35" dirty="0"/>
              <a:t>therefore </a:t>
            </a:r>
            <a:r>
              <a:rPr spc="45" dirty="0"/>
              <a:t>cannot guarantee</a:t>
            </a:r>
            <a:r>
              <a:rPr spc="-15" dirty="0"/>
              <a:t> </a:t>
            </a:r>
            <a:r>
              <a:rPr spc="50" dirty="0"/>
              <a:t>that</a:t>
            </a:r>
          </a:p>
          <a:p>
            <a:pPr marR="31750" algn="ctr">
              <a:lnSpc>
                <a:spcPct val="100000"/>
              </a:lnSpc>
              <a:spcBef>
                <a:spcPts val="200"/>
              </a:spcBef>
            </a:pPr>
            <a:r>
              <a:rPr spc="50" dirty="0"/>
              <a:t>any </a:t>
            </a:r>
            <a:r>
              <a:rPr spc="30" dirty="0"/>
              <a:t>of </a:t>
            </a:r>
            <a:r>
              <a:rPr spc="40" dirty="0"/>
              <a:t>our </a:t>
            </a:r>
            <a:r>
              <a:rPr spc="45" dirty="0"/>
              <a:t>products are </a:t>
            </a:r>
            <a:r>
              <a:rPr spc="40" dirty="0"/>
              <a:t>completely free </a:t>
            </a:r>
            <a:r>
              <a:rPr spc="30" dirty="0"/>
              <a:t>of </a:t>
            </a:r>
            <a:r>
              <a:rPr spc="50" dirty="0"/>
              <a:t>any </a:t>
            </a:r>
            <a:r>
              <a:rPr spc="40" dirty="0"/>
              <a:t>allergen </a:t>
            </a:r>
            <a:r>
              <a:rPr spc="35" dirty="0"/>
              <a:t>due </a:t>
            </a:r>
            <a:r>
              <a:rPr spc="30" dirty="0"/>
              <a:t>to </a:t>
            </a:r>
            <a:r>
              <a:rPr spc="45" dirty="0"/>
              <a:t>the </a:t>
            </a:r>
            <a:r>
              <a:rPr spc="35" dirty="0"/>
              <a:t>potential for </a:t>
            </a:r>
            <a:r>
              <a:rPr spc="45" dirty="0"/>
              <a:t>cross-contact. </a:t>
            </a:r>
            <a:r>
              <a:rPr spc="80" dirty="0"/>
              <a:t>04.30.2020 </a:t>
            </a:r>
            <a:r>
              <a:rPr dirty="0">
                <a:latin typeface="Arial Unicode MS"/>
                <a:cs typeface="Arial Unicode MS"/>
              </a:rPr>
              <a:t>★ </a:t>
            </a:r>
            <a:r>
              <a:rPr spc="65" dirty="0"/>
              <a:t>PAGE</a:t>
            </a:r>
            <a:r>
              <a:rPr spc="25" dirty="0"/>
              <a:t> </a:t>
            </a:r>
            <a:fld id="{81D60167-4931-47E6-BA6A-407CBD079E47}" type="slidenum">
              <a:rPr spc="100" dirty="0"/>
              <a:t>‹#›</a:t>
            </a:fld>
            <a:endParaRPr spc="1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t>Menu items may contain or come into contact with wheat, eggs, peanuts, tree nuts, soy, fish, shellfish and milk. For more information, please speak with a manager.</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70216BB4-10E7-472C-9217-870EC9EF8A11}" type="datetime1">
              <a:rPr lang="en-US" smtClean="0"/>
              <a:t>10/28/2021</a:t>
            </a:fld>
            <a:endParaRPr lang="en-US"/>
          </a:p>
        </p:txBody>
      </p:sp>
      <p:sp>
        <p:nvSpPr>
          <p:cNvPr id="7" name="Holder 7"/>
          <p:cNvSpPr>
            <a:spLocks noGrp="1"/>
          </p:cNvSpPr>
          <p:nvPr>
            <p:ph type="sldNum" sz="quarter" idx="7"/>
          </p:nvPr>
        </p:nvSpPr>
        <p:spPr/>
        <p:txBody>
          <a:bodyPr lIns="0" tIns="0" rIns="0" bIns="0"/>
          <a:lstStyle>
            <a:lvl1pPr>
              <a:defRPr sz="800" b="0" i="0">
                <a:solidFill>
                  <a:srgbClr val="58595B"/>
                </a:solidFill>
                <a:latin typeface="Calibri"/>
                <a:cs typeface="Calibri"/>
              </a:defRPr>
            </a:lvl1pPr>
          </a:lstStyle>
          <a:p>
            <a:pPr marR="31750" algn="ctr">
              <a:lnSpc>
                <a:spcPct val="100000"/>
              </a:lnSpc>
              <a:spcBef>
                <a:spcPts val="65"/>
              </a:spcBef>
            </a:pPr>
            <a:r>
              <a:rPr spc="55" dirty="0"/>
              <a:t>Please </a:t>
            </a:r>
            <a:r>
              <a:rPr spc="40" dirty="0"/>
              <a:t>be </a:t>
            </a:r>
            <a:r>
              <a:rPr spc="30" dirty="0"/>
              <a:t>aware </a:t>
            </a:r>
            <a:r>
              <a:rPr spc="25" dirty="0"/>
              <a:t>we </a:t>
            </a:r>
            <a:r>
              <a:rPr spc="50" dirty="0"/>
              <a:t>use </a:t>
            </a:r>
            <a:r>
              <a:rPr spc="40" dirty="0"/>
              <a:t>numerous </a:t>
            </a:r>
            <a:r>
              <a:rPr spc="45" dirty="0"/>
              <a:t>ingredients </a:t>
            </a:r>
            <a:r>
              <a:rPr spc="30" dirty="0"/>
              <a:t>in </a:t>
            </a:r>
            <a:r>
              <a:rPr spc="40" dirty="0"/>
              <a:t>our </a:t>
            </a:r>
            <a:r>
              <a:rPr spc="50" dirty="0"/>
              <a:t>kitchens </a:t>
            </a:r>
            <a:r>
              <a:rPr spc="40" dirty="0"/>
              <a:t>and </a:t>
            </a:r>
            <a:r>
              <a:rPr spc="35" dirty="0"/>
              <a:t>therefore </a:t>
            </a:r>
            <a:r>
              <a:rPr spc="45" dirty="0"/>
              <a:t>cannot guarantee</a:t>
            </a:r>
            <a:r>
              <a:rPr spc="-15" dirty="0"/>
              <a:t> </a:t>
            </a:r>
            <a:r>
              <a:rPr spc="50" dirty="0"/>
              <a:t>that</a:t>
            </a:r>
          </a:p>
          <a:p>
            <a:pPr marR="31750" algn="ctr">
              <a:lnSpc>
                <a:spcPct val="100000"/>
              </a:lnSpc>
              <a:spcBef>
                <a:spcPts val="200"/>
              </a:spcBef>
            </a:pPr>
            <a:r>
              <a:rPr spc="50" dirty="0"/>
              <a:t>any </a:t>
            </a:r>
            <a:r>
              <a:rPr spc="30" dirty="0"/>
              <a:t>of </a:t>
            </a:r>
            <a:r>
              <a:rPr spc="40" dirty="0"/>
              <a:t>our </a:t>
            </a:r>
            <a:r>
              <a:rPr spc="45" dirty="0"/>
              <a:t>products are </a:t>
            </a:r>
            <a:r>
              <a:rPr spc="40" dirty="0"/>
              <a:t>completely free </a:t>
            </a:r>
            <a:r>
              <a:rPr spc="30" dirty="0"/>
              <a:t>of </a:t>
            </a:r>
            <a:r>
              <a:rPr spc="50" dirty="0"/>
              <a:t>any </a:t>
            </a:r>
            <a:r>
              <a:rPr spc="40" dirty="0"/>
              <a:t>allergen </a:t>
            </a:r>
            <a:r>
              <a:rPr spc="35" dirty="0"/>
              <a:t>due </a:t>
            </a:r>
            <a:r>
              <a:rPr spc="30" dirty="0"/>
              <a:t>to </a:t>
            </a:r>
            <a:r>
              <a:rPr spc="45" dirty="0"/>
              <a:t>the </a:t>
            </a:r>
            <a:r>
              <a:rPr spc="35" dirty="0"/>
              <a:t>potential for </a:t>
            </a:r>
            <a:r>
              <a:rPr spc="45" dirty="0"/>
              <a:t>cross-contact. </a:t>
            </a:r>
            <a:r>
              <a:rPr spc="80" dirty="0"/>
              <a:t>04.30.2020 </a:t>
            </a:r>
            <a:r>
              <a:rPr dirty="0">
                <a:latin typeface="Arial Unicode MS"/>
                <a:cs typeface="Arial Unicode MS"/>
              </a:rPr>
              <a:t>★ </a:t>
            </a:r>
            <a:r>
              <a:rPr spc="65" dirty="0"/>
              <a:t>PAGE</a:t>
            </a:r>
            <a:r>
              <a:rPr spc="25" dirty="0"/>
              <a:t> </a:t>
            </a:r>
            <a:fld id="{81D60167-4931-47E6-BA6A-407CBD079E47}" type="slidenum">
              <a:rPr spc="100" dirty="0"/>
              <a:t>‹#›</a:t>
            </a:fld>
            <a:endParaRPr spc="1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t>Menu items may contain or come into contact with wheat, eggs, peanuts, tree nuts, soy, fish, shellfish and milk. For more information, please speak with a manager.</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3B95D4D-EC3E-4E98-B079-49CDC4572CCF}" type="datetime1">
              <a:rPr lang="en-US" smtClean="0"/>
              <a:t>10/28/2021</a:t>
            </a:fld>
            <a:endParaRPr lang="en-US"/>
          </a:p>
        </p:txBody>
      </p:sp>
      <p:sp>
        <p:nvSpPr>
          <p:cNvPr id="5" name="Holder 5"/>
          <p:cNvSpPr>
            <a:spLocks noGrp="1"/>
          </p:cNvSpPr>
          <p:nvPr>
            <p:ph type="sldNum" sz="quarter" idx="7"/>
          </p:nvPr>
        </p:nvSpPr>
        <p:spPr/>
        <p:txBody>
          <a:bodyPr lIns="0" tIns="0" rIns="0" bIns="0"/>
          <a:lstStyle>
            <a:lvl1pPr>
              <a:defRPr sz="800" b="0" i="0">
                <a:solidFill>
                  <a:srgbClr val="58595B"/>
                </a:solidFill>
                <a:latin typeface="Calibri"/>
                <a:cs typeface="Calibri"/>
              </a:defRPr>
            </a:lvl1pPr>
          </a:lstStyle>
          <a:p>
            <a:pPr marR="31750" algn="ctr">
              <a:lnSpc>
                <a:spcPct val="100000"/>
              </a:lnSpc>
              <a:spcBef>
                <a:spcPts val="65"/>
              </a:spcBef>
            </a:pPr>
            <a:r>
              <a:rPr spc="55" dirty="0"/>
              <a:t>Please </a:t>
            </a:r>
            <a:r>
              <a:rPr spc="40" dirty="0"/>
              <a:t>be </a:t>
            </a:r>
            <a:r>
              <a:rPr spc="30" dirty="0"/>
              <a:t>aware </a:t>
            </a:r>
            <a:r>
              <a:rPr spc="25" dirty="0"/>
              <a:t>we </a:t>
            </a:r>
            <a:r>
              <a:rPr spc="50" dirty="0"/>
              <a:t>use </a:t>
            </a:r>
            <a:r>
              <a:rPr spc="40" dirty="0"/>
              <a:t>numerous </a:t>
            </a:r>
            <a:r>
              <a:rPr spc="45" dirty="0"/>
              <a:t>ingredients </a:t>
            </a:r>
            <a:r>
              <a:rPr spc="30" dirty="0"/>
              <a:t>in </a:t>
            </a:r>
            <a:r>
              <a:rPr spc="40" dirty="0"/>
              <a:t>our </a:t>
            </a:r>
            <a:r>
              <a:rPr spc="50" dirty="0"/>
              <a:t>kitchens </a:t>
            </a:r>
            <a:r>
              <a:rPr spc="40" dirty="0"/>
              <a:t>and </a:t>
            </a:r>
            <a:r>
              <a:rPr spc="35" dirty="0"/>
              <a:t>therefore </a:t>
            </a:r>
            <a:r>
              <a:rPr spc="45" dirty="0"/>
              <a:t>cannot guarantee</a:t>
            </a:r>
            <a:r>
              <a:rPr spc="-15" dirty="0"/>
              <a:t> </a:t>
            </a:r>
            <a:r>
              <a:rPr spc="50" dirty="0"/>
              <a:t>that</a:t>
            </a:r>
          </a:p>
          <a:p>
            <a:pPr marR="31750" algn="ctr">
              <a:lnSpc>
                <a:spcPct val="100000"/>
              </a:lnSpc>
              <a:spcBef>
                <a:spcPts val="200"/>
              </a:spcBef>
            </a:pPr>
            <a:r>
              <a:rPr spc="50" dirty="0"/>
              <a:t>any </a:t>
            </a:r>
            <a:r>
              <a:rPr spc="30" dirty="0"/>
              <a:t>of </a:t>
            </a:r>
            <a:r>
              <a:rPr spc="40" dirty="0"/>
              <a:t>our </a:t>
            </a:r>
            <a:r>
              <a:rPr spc="45" dirty="0"/>
              <a:t>products are </a:t>
            </a:r>
            <a:r>
              <a:rPr spc="40" dirty="0"/>
              <a:t>completely free </a:t>
            </a:r>
            <a:r>
              <a:rPr spc="30" dirty="0"/>
              <a:t>of </a:t>
            </a:r>
            <a:r>
              <a:rPr spc="50" dirty="0"/>
              <a:t>any </a:t>
            </a:r>
            <a:r>
              <a:rPr spc="40" dirty="0"/>
              <a:t>allergen </a:t>
            </a:r>
            <a:r>
              <a:rPr spc="35" dirty="0"/>
              <a:t>due </a:t>
            </a:r>
            <a:r>
              <a:rPr spc="30" dirty="0"/>
              <a:t>to </a:t>
            </a:r>
            <a:r>
              <a:rPr spc="45" dirty="0"/>
              <a:t>the </a:t>
            </a:r>
            <a:r>
              <a:rPr spc="35" dirty="0"/>
              <a:t>potential for </a:t>
            </a:r>
            <a:r>
              <a:rPr spc="45" dirty="0"/>
              <a:t>cross-contact. </a:t>
            </a:r>
            <a:r>
              <a:rPr spc="80" dirty="0"/>
              <a:t>04.30.2020 </a:t>
            </a:r>
            <a:r>
              <a:rPr dirty="0">
                <a:latin typeface="Arial Unicode MS"/>
                <a:cs typeface="Arial Unicode MS"/>
              </a:rPr>
              <a:t>★ </a:t>
            </a:r>
            <a:r>
              <a:rPr spc="65" dirty="0"/>
              <a:t>PAGE</a:t>
            </a:r>
            <a:r>
              <a:rPr spc="25" dirty="0"/>
              <a:t> </a:t>
            </a:r>
            <a:fld id="{81D60167-4931-47E6-BA6A-407CBD079E47}" type="slidenum">
              <a:rPr spc="100" dirty="0"/>
              <a:t>‹#›</a:t>
            </a:fld>
            <a:endParaRPr spc="1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t>Menu items may contain or come into contact with wheat, eggs, peanuts, tree nuts, soy, fish, shellfish and milk. For more information, please speak with a manager.</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311CB6E-3711-4908-A351-C50B54367F75}" type="datetime1">
              <a:rPr lang="en-US" smtClean="0"/>
              <a:t>10/28/2021</a:t>
            </a:fld>
            <a:endParaRPr lang="en-US"/>
          </a:p>
        </p:txBody>
      </p:sp>
      <p:sp>
        <p:nvSpPr>
          <p:cNvPr id="4" name="Holder 4"/>
          <p:cNvSpPr>
            <a:spLocks noGrp="1"/>
          </p:cNvSpPr>
          <p:nvPr>
            <p:ph type="sldNum" sz="quarter" idx="7"/>
          </p:nvPr>
        </p:nvSpPr>
        <p:spPr/>
        <p:txBody>
          <a:bodyPr lIns="0" tIns="0" rIns="0" bIns="0"/>
          <a:lstStyle>
            <a:lvl1pPr>
              <a:defRPr sz="800" b="0" i="0">
                <a:solidFill>
                  <a:srgbClr val="58595B"/>
                </a:solidFill>
                <a:latin typeface="Calibri"/>
                <a:cs typeface="Calibri"/>
              </a:defRPr>
            </a:lvl1pPr>
          </a:lstStyle>
          <a:p>
            <a:pPr marR="31750" algn="ctr">
              <a:lnSpc>
                <a:spcPct val="100000"/>
              </a:lnSpc>
              <a:spcBef>
                <a:spcPts val="65"/>
              </a:spcBef>
            </a:pPr>
            <a:r>
              <a:rPr spc="55" dirty="0"/>
              <a:t>Please </a:t>
            </a:r>
            <a:r>
              <a:rPr spc="40" dirty="0"/>
              <a:t>be </a:t>
            </a:r>
            <a:r>
              <a:rPr spc="30" dirty="0"/>
              <a:t>aware </a:t>
            </a:r>
            <a:r>
              <a:rPr spc="25" dirty="0"/>
              <a:t>we </a:t>
            </a:r>
            <a:r>
              <a:rPr spc="50" dirty="0"/>
              <a:t>use </a:t>
            </a:r>
            <a:r>
              <a:rPr spc="40" dirty="0"/>
              <a:t>numerous </a:t>
            </a:r>
            <a:r>
              <a:rPr spc="45" dirty="0"/>
              <a:t>ingredients </a:t>
            </a:r>
            <a:r>
              <a:rPr spc="30" dirty="0"/>
              <a:t>in </a:t>
            </a:r>
            <a:r>
              <a:rPr spc="40" dirty="0"/>
              <a:t>our </a:t>
            </a:r>
            <a:r>
              <a:rPr spc="50" dirty="0"/>
              <a:t>kitchens </a:t>
            </a:r>
            <a:r>
              <a:rPr spc="40" dirty="0"/>
              <a:t>and </a:t>
            </a:r>
            <a:r>
              <a:rPr spc="35" dirty="0"/>
              <a:t>therefore </a:t>
            </a:r>
            <a:r>
              <a:rPr spc="45" dirty="0"/>
              <a:t>cannot guarantee</a:t>
            </a:r>
            <a:r>
              <a:rPr spc="-15" dirty="0"/>
              <a:t> </a:t>
            </a:r>
            <a:r>
              <a:rPr spc="50" dirty="0"/>
              <a:t>that</a:t>
            </a:r>
          </a:p>
          <a:p>
            <a:pPr marR="31750" algn="ctr">
              <a:lnSpc>
                <a:spcPct val="100000"/>
              </a:lnSpc>
              <a:spcBef>
                <a:spcPts val="200"/>
              </a:spcBef>
            </a:pPr>
            <a:r>
              <a:rPr spc="50" dirty="0"/>
              <a:t>any </a:t>
            </a:r>
            <a:r>
              <a:rPr spc="30" dirty="0"/>
              <a:t>of </a:t>
            </a:r>
            <a:r>
              <a:rPr spc="40" dirty="0"/>
              <a:t>our </a:t>
            </a:r>
            <a:r>
              <a:rPr spc="45" dirty="0"/>
              <a:t>products are </a:t>
            </a:r>
            <a:r>
              <a:rPr spc="40" dirty="0"/>
              <a:t>completely free </a:t>
            </a:r>
            <a:r>
              <a:rPr spc="30" dirty="0"/>
              <a:t>of </a:t>
            </a:r>
            <a:r>
              <a:rPr spc="50" dirty="0"/>
              <a:t>any </a:t>
            </a:r>
            <a:r>
              <a:rPr spc="40" dirty="0"/>
              <a:t>allergen </a:t>
            </a:r>
            <a:r>
              <a:rPr spc="35" dirty="0"/>
              <a:t>due </a:t>
            </a:r>
            <a:r>
              <a:rPr spc="30" dirty="0"/>
              <a:t>to </a:t>
            </a:r>
            <a:r>
              <a:rPr spc="45" dirty="0"/>
              <a:t>the </a:t>
            </a:r>
            <a:r>
              <a:rPr spc="35" dirty="0"/>
              <a:t>potential for </a:t>
            </a:r>
            <a:r>
              <a:rPr spc="45" dirty="0"/>
              <a:t>cross-contact. </a:t>
            </a:r>
            <a:r>
              <a:rPr spc="80" dirty="0"/>
              <a:t>04.30.2020 </a:t>
            </a:r>
            <a:r>
              <a:rPr dirty="0">
                <a:latin typeface="Arial Unicode MS"/>
                <a:cs typeface="Arial Unicode MS"/>
              </a:rPr>
              <a:t>★ </a:t>
            </a:r>
            <a:r>
              <a:rPr spc="65" dirty="0"/>
              <a:t>PAGE</a:t>
            </a:r>
            <a:r>
              <a:rPr spc="25" dirty="0"/>
              <a:t> </a:t>
            </a:r>
            <a:fld id="{81D60167-4931-47E6-BA6A-407CBD079E47}" type="slidenum">
              <a:rPr spc="100" dirty="0"/>
              <a:t>‹#›</a:t>
            </a:fld>
            <a:endParaRPr spc="1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r>
              <a:rPr lang="en-US" smtClean="0"/>
              <a:t>Menu items may contain or come into contact with wheat, eggs, peanuts, tree nuts, soy, fish, shellfish and milk. For more information, please speak with a manager.</a:t>
            </a:r>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604256EB-4B2B-4871-B795-D376300DB0C3}" type="datetime1">
              <a:rPr lang="en-US" smtClean="0"/>
              <a:t>10/28/2021</a:t>
            </a:fld>
            <a:endParaRPr lang="en-US"/>
          </a:p>
        </p:txBody>
      </p:sp>
      <p:sp>
        <p:nvSpPr>
          <p:cNvPr id="6" name="Holder 6"/>
          <p:cNvSpPr>
            <a:spLocks noGrp="1"/>
          </p:cNvSpPr>
          <p:nvPr>
            <p:ph type="sldNum" sz="quarter" idx="7"/>
          </p:nvPr>
        </p:nvSpPr>
        <p:spPr>
          <a:xfrm>
            <a:off x="1076590" y="9638917"/>
            <a:ext cx="5659120" cy="294640"/>
          </a:xfrm>
          <a:prstGeom prst="rect">
            <a:avLst/>
          </a:prstGeom>
        </p:spPr>
        <p:txBody>
          <a:bodyPr wrap="square" lIns="0" tIns="0" rIns="0" bIns="0">
            <a:spAutoFit/>
          </a:bodyPr>
          <a:lstStyle>
            <a:lvl1pPr>
              <a:defRPr sz="800" b="0" i="0">
                <a:solidFill>
                  <a:srgbClr val="58595B"/>
                </a:solidFill>
                <a:latin typeface="Calibri"/>
                <a:cs typeface="Calibri"/>
              </a:defRPr>
            </a:lvl1pPr>
          </a:lstStyle>
          <a:p>
            <a:pPr marR="31750" algn="ctr">
              <a:lnSpc>
                <a:spcPct val="100000"/>
              </a:lnSpc>
              <a:spcBef>
                <a:spcPts val="65"/>
              </a:spcBef>
            </a:pPr>
            <a:r>
              <a:rPr spc="55" dirty="0"/>
              <a:t>Please </a:t>
            </a:r>
            <a:r>
              <a:rPr spc="40" dirty="0"/>
              <a:t>be </a:t>
            </a:r>
            <a:r>
              <a:rPr spc="30" dirty="0"/>
              <a:t>aware </a:t>
            </a:r>
            <a:r>
              <a:rPr spc="25" dirty="0"/>
              <a:t>we </a:t>
            </a:r>
            <a:r>
              <a:rPr spc="50" dirty="0"/>
              <a:t>use </a:t>
            </a:r>
            <a:r>
              <a:rPr spc="40" dirty="0"/>
              <a:t>numerous </a:t>
            </a:r>
            <a:r>
              <a:rPr spc="45" dirty="0"/>
              <a:t>ingredients </a:t>
            </a:r>
            <a:r>
              <a:rPr spc="30" dirty="0"/>
              <a:t>in </a:t>
            </a:r>
            <a:r>
              <a:rPr spc="40" dirty="0"/>
              <a:t>our </a:t>
            </a:r>
            <a:r>
              <a:rPr spc="50" dirty="0"/>
              <a:t>kitchens </a:t>
            </a:r>
            <a:r>
              <a:rPr spc="40" dirty="0"/>
              <a:t>and </a:t>
            </a:r>
            <a:r>
              <a:rPr spc="35" dirty="0"/>
              <a:t>therefore </a:t>
            </a:r>
            <a:r>
              <a:rPr spc="45" dirty="0"/>
              <a:t>cannot guarantee</a:t>
            </a:r>
            <a:r>
              <a:rPr spc="-15" dirty="0"/>
              <a:t> </a:t>
            </a:r>
            <a:r>
              <a:rPr spc="50" dirty="0"/>
              <a:t>that</a:t>
            </a:r>
          </a:p>
          <a:p>
            <a:pPr marR="31750" algn="ctr">
              <a:lnSpc>
                <a:spcPct val="100000"/>
              </a:lnSpc>
              <a:spcBef>
                <a:spcPts val="200"/>
              </a:spcBef>
            </a:pPr>
            <a:r>
              <a:rPr spc="50" dirty="0"/>
              <a:t>any </a:t>
            </a:r>
            <a:r>
              <a:rPr spc="30" dirty="0"/>
              <a:t>of </a:t>
            </a:r>
            <a:r>
              <a:rPr spc="40" dirty="0"/>
              <a:t>our </a:t>
            </a:r>
            <a:r>
              <a:rPr spc="45" dirty="0"/>
              <a:t>products are </a:t>
            </a:r>
            <a:r>
              <a:rPr spc="40" dirty="0"/>
              <a:t>completely free </a:t>
            </a:r>
            <a:r>
              <a:rPr spc="30" dirty="0"/>
              <a:t>of </a:t>
            </a:r>
            <a:r>
              <a:rPr spc="50" dirty="0"/>
              <a:t>any </a:t>
            </a:r>
            <a:r>
              <a:rPr spc="40" dirty="0"/>
              <a:t>allergen </a:t>
            </a:r>
            <a:r>
              <a:rPr spc="35" dirty="0"/>
              <a:t>due </a:t>
            </a:r>
            <a:r>
              <a:rPr spc="30" dirty="0"/>
              <a:t>to </a:t>
            </a:r>
            <a:r>
              <a:rPr spc="45" dirty="0"/>
              <a:t>the </a:t>
            </a:r>
            <a:r>
              <a:rPr spc="35" dirty="0"/>
              <a:t>potential for </a:t>
            </a:r>
            <a:r>
              <a:rPr spc="45" dirty="0"/>
              <a:t>cross-contact. </a:t>
            </a:r>
            <a:r>
              <a:rPr spc="80" dirty="0"/>
              <a:t>04.30.2020 </a:t>
            </a:r>
            <a:r>
              <a:rPr dirty="0">
                <a:latin typeface="Arial Unicode MS"/>
                <a:cs typeface="Arial Unicode MS"/>
              </a:rPr>
              <a:t>★ </a:t>
            </a:r>
            <a:r>
              <a:rPr spc="65" dirty="0"/>
              <a:t>PAGE</a:t>
            </a:r>
            <a:r>
              <a:rPr spc="25" dirty="0"/>
              <a:t> </a:t>
            </a:r>
            <a:fld id="{81D60167-4931-47E6-BA6A-407CBD079E47}" type="slidenum">
              <a:rPr spc="100" dirty="0"/>
              <a:t>‹#›</a:t>
            </a:fld>
            <a:endParaRPr spc="1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0" y="1295400"/>
            <a:ext cx="7772400" cy="584775"/>
          </a:xfrm>
          <a:prstGeom prst="rect">
            <a:avLst/>
          </a:prstGeom>
          <a:noFill/>
        </p:spPr>
        <p:txBody>
          <a:bodyPr wrap="square" rtlCol="0">
            <a:spAutoFit/>
          </a:bodyPr>
          <a:lstStyle/>
          <a:p>
            <a:pPr algn="ctr"/>
            <a:r>
              <a:rPr lang="en-US" sz="3200" dirty="0"/>
              <a:t>restaurant associates @ UBS</a:t>
            </a:r>
          </a:p>
        </p:txBody>
      </p:sp>
      <p:pic>
        <p:nvPicPr>
          <p:cNvPr id="1028" name="Picture 4" descr="Core values: The best part of an apple with all the best bacteria | The St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5026384"/>
            <a:ext cx="5905500" cy="36623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2133600"/>
            <a:ext cx="7772400" cy="2862322"/>
          </a:xfrm>
          <a:prstGeom prst="rect">
            <a:avLst/>
          </a:prstGeom>
          <a:noFill/>
        </p:spPr>
        <p:txBody>
          <a:bodyPr wrap="square" rtlCol="0">
            <a:spAutoFit/>
          </a:bodyPr>
          <a:lstStyle/>
          <a:p>
            <a:pPr algn="ctr"/>
            <a:r>
              <a:rPr lang="en-US" sz="6000" dirty="0">
                <a:solidFill>
                  <a:schemeClr val="tx1">
                    <a:lumMod val="50000"/>
                    <a:lumOff val="50000"/>
                  </a:schemeClr>
                </a:solidFill>
                <a:latin typeface="Gabriola" panose="04040605051002020D02" pitchFamily="82" charset="0"/>
              </a:rPr>
              <a:t>nutrition</a:t>
            </a:r>
          </a:p>
          <a:p>
            <a:pPr algn="ctr"/>
            <a:r>
              <a:rPr lang="en-US" sz="6000" dirty="0">
                <a:solidFill>
                  <a:schemeClr val="tx1">
                    <a:lumMod val="50000"/>
                    <a:lumOff val="50000"/>
                  </a:schemeClr>
                </a:solidFill>
                <a:latin typeface="Gabriola" panose="04040605051002020D02" pitchFamily="82" charset="0"/>
              </a:rPr>
              <a:t>allergen </a:t>
            </a:r>
          </a:p>
          <a:p>
            <a:pPr algn="ctr"/>
            <a:r>
              <a:rPr lang="en-US" sz="6000" dirty="0">
                <a:solidFill>
                  <a:schemeClr val="tx1">
                    <a:lumMod val="50000"/>
                    <a:lumOff val="50000"/>
                  </a:schemeClr>
                </a:solidFill>
                <a:latin typeface="Gabriola" panose="04040605051002020D02" pitchFamily="82" charset="0"/>
              </a:rPr>
              <a:t>guide</a:t>
            </a:r>
          </a:p>
        </p:txBody>
      </p:sp>
      <p:sp>
        <p:nvSpPr>
          <p:cNvPr id="6" name="Rectangle 5"/>
          <p:cNvSpPr/>
          <p:nvPr/>
        </p:nvSpPr>
        <p:spPr>
          <a:xfrm>
            <a:off x="3567843" y="2514600"/>
            <a:ext cx="636714" cy="1107996"/>
          </a:xfrm>
          <a:prstGeom prst="rect">
            <a:avLst/>
          </a:prstGeom>
          <a:noFill/>
        </p:spPr>
        <p:txBody>
          <a:bodyPr wrap="none" lIns="91440" tIns="45720" rIns="91440" bIns="45720">
            <a:spAutoFit/>
          </a:bodyPr>
          <a:lstStyle/>
          <a:p>
            <a:pPr algn="ctr"/>
            <a:r>
              <a:rPr lang="en-US" sz="6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abriola" panose="04040605051002020D02" pitchFamily="82" charset="0"/>
              </a:rPr>
              <a:t>&amp;</a:t>
            </a:r>
          </a:p>
        </p:txBody>
      </p:sp>
      <p:sp>
        <p:nvSpPr>
          <p:cNvPr id="7" name="TextBox 6">
            <a:extLst>
              <a:ext uri="{FF2B5EF4-FFF2-40B4-BE49-F238E27FC236}">
                <a16:creationId xmlns:a16="http://schemas.microsoft.com/office/drawing/2014/main" id="{79668F37-7B3F-4785-88F6-54F1AA65482D}"/>
              </a:ext>
            </a:extLst>
          </p:cNvPr>
          <p:cNvSpPr txBox="1"/>
          <p:nvPr/>
        </p:nvSpPr>
        <p:spPr>
          <a:xfrm>
            <a:off x="5662448" y="9220200"/>
            <a:ext cx="2133600" cy="461665"/>
          </a:xfrm>
          <a:prstGeom prst="rect">
            <a:avLst/>
          </a:prstGeom>
          <a:noFill/>
        </p:spPr>
        <p:txBody>
          <a:bodyPr wrap="square" rtlCol="0">
            <a:spAutoFit/>
          </a:bodyPr>
          <a:lstStyle/>
          <a:p>
            <a:pPr algn="ctr"/>
            <a:r>
              <a:rPr lang="en-US" sz="1200" dirty="0"/>
              <a:t>Lincoln Harbor </a:t>
            </a:r>
            <a:r>
              <a:rPr lang="en-US" sz="1200" dirty="0" smtClean="0"/>
              <a:t>Café</a:t>
            </a:r>
          </a:p>
          <a:p>
            <a:pPr algn="ctr"/>
            <a:r>
              <a:rPr lang="en-US" sz="1200" dirty="0" smtClean="0"/>
              <a:t>November </a:t>
            </a:r>
            <a:r>
              <a:rPr lang="en-US" sz="1200" dirty="0" smtClean="0"/>
              <a:t>2021</a:t>
            </a:r>
            <a:endParaRPr lang="en-US" sz="1200" dirty="0"/>
          </a:p>
        </p:txBody>
      </p:sp>
      <p:sp>
        <p:nvSpPr>
          <p:cNvPr id="2" name="TextBox 1"/>
          <p:cNvSpPr txBox="1"/>
          <p:nvPr/>
        </p:nvSpPr>
        <p:spPr>
          <a:xfrm>
            <a:off x="609600" y="9709336"/>
            <a:ext cx="6553200" cy="338554"/>
          </a:xfrm>
          <a:prstGeom prst="rect">
            <a:avLst/>
          </a:prstGeom>
          <a:noFill/>
        </p:spPr>
        <p:txBody>
          <a:bodyPr wrap="square" rtlCol="0">
            <a:spAutoFit/>
          </a:bodyPr>
          <a:lstStyle/>
          <a:p>
            <a:pPr algn="ctr"/>
            <a:r>
              <a:rPr lang="en-US" sz="800" dirty="0">
                <a:solidFill>
                  <a:schemeClr val="tx1">
                    <a:lumMod val="50000"/>
                    <a:lumOff val="50000"/>
                  </a:schemeClr>
                </a:solidFill>
                <a:latin typeface="Arial Narrow" panose="020B0606020202030204" pitchFamily="34" charset="0"/>
              </a:rPr>
              <a:t>Menu items may contain or come into contact with wheat, eggs, peanuts, tree nuts, soy, fish, shellfish and milk</a:t>
            </a:r>
            <a:r>
              <a:rPr lang="en-US" sz="800" dirty="0" smtClean="0">
                <a:solidFill>
                  <a:schemeClr val="tx1">
                    <a:lumMod val="50000"/>
                    <a:lumOff val="50000"/>
                  </a:schemeClr>
                </a:solidFill>
                <a:latin typeface="Arial Narrow" panose="020B0606020202030204" pitchFamily="34" charset="0"/>
              </a:rPr>
              <a:t>. For </a:t>
            </a:r>
            <a:r>
              <a:rPr lang="en-US" sz="800" dirty="0">
                <a:solidFill>
                  <a:schemeClr val="tx1">
                    <a:lumMod val="50000"/>
                    <a:lumOff val="50000"/>
                  </a:schemeClr>
                </a:solidFill>
                <a:latin typeface="Arial Narrow" panose="020B0606020202030204" pitchFamily="34" charset="0"/>
              </a:rPr>
              <a:t>more information, please speak with a manager</a:t>
            </a:r>
            <a:r>
              <a:rPr lang="en-US" sz="800" dirty="0" smtClean="0">
                <a:solidFill>
                  <a:schemeClr val="tx1">
                    <a:lumMod val="50000"/>
                    <a:lumOff val="50000"/>
                  </a:schemeClr>
                </a:solidFill>
                <a:latin typeface="Arial Narrow" panose="020B0606020202030204" pitchFamily="34" charset="0"/>
              </a:rPr>
              <a:t>.</a:t>
            </a:r>
            <a:br>
              <a:rPr lang="en-US" sz="800" dirty="0" smtClean="0">
                <a:solidFill>
                  <a:schemeClr val="tx1">
                    <a:lumMod val="50000"/>
                    <a:lumOff val="50000"/>
                  </a:schemeClr>
                </a:solidFill>
                <a:latin typeface="Arial Narrow" panose="020B0606020202030204" pitchFamily="34" charset="0"/>
              </a:rPr>
            </a:br>
            <a:r>
              <a:rPr lang="en-US" sz="800" dirty="0" smtClean="0">
                <a:solidFill>
                  <a:schemeClr val="tx1">
                    <a:lumMod val="50000"/>
                    <a:lumOff val="50000"/>
                  </a:schemeClr>
                </a:solidFill>
                <a:latin typeface="Arial Narrow" panose="020B0606020202030204" pitchFamily="34" charset="0"/>
              </a:rPr>
              <a:t>2,000 calories a day is used for general nutrition advice, but calorie needs vary. Additional information is available upon request.</a:t>
            </a:r>
            <a:endParaRPr lang="en-US" sz="1050" dirty="0">
              <a:solidFill>
                <a:schemeClr val="tx1">
                  <a:lumMod val="50000"/>
                  <a:lumOff val="50000"/>
                </a:schemeClr>
              </a:solidFill>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276837"/>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classic oatmeal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16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oatmeal, water</a:t>
            </a: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nvPr>
        </p:nvGraphicFramePr>
        <p:xfrm>
          <a:off x="444498" y="194062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2" name="Footer Placeholder 7">
            <a:extLst>
              <a:ext uri="{FF2B5EF4-FFF2-40B4-BE49-F238E27FC236}">
                <a16:creationId xmlns:a16="http://schemas.microsoft.com/office/drawing/2014/main" id="{A432828F-9FEE-4FC4-90B7-F6B0F5BD56FB}"/>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9" name="object 2"/>
          <p:cNvSpPr txBox="1"/>
          <p:nvPr/>
        </p:nvSpPr>
        <p:spPr>
          <a:xfrm>
            <a:off x="444501" y="2510205"/>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strawberry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16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lnSpc>
                <a:spcPts val="1140"/>
              </a:lnSpc>
            </a:pPr>
            <a:r>
              <a:rPr lang="en-US" sz="950" dirty="0" smtClean="0">
                <a:cs typeface="Calibri"/>
              </a:rPr>
              <a:t>vegan </a:t>
            </a:r>
          </a:p>
          <a:p>
            <a:pPr marL="12700">
              <a:lnSpc>
                <a:spcPts val="1140"/>
              </a:lnSpc>
            </a:pPr>
            <a:endParaRPr lang="en-US" sz="1000" dirty="0" smtClean="0">
              <a:cs typeface="Calibri"/>
            </a:endParaRPr>
          </a:p>
          <a:p>
            <a:pPr marL="12700">
              <a:lnSpc>
                <a:spcPts val="1180"/>
              </a:lnSpc>
            </a:pPr>
            <a:r>
              <a:rPr lang="en-US" sz="1000" b="1" spc="-5" dirty="0" smtClean="0">
                <a:solidFill>
                  <a:srgbClr val="231F20"/>
                </a:solidFill>
                <a:cs typeface="Arial"/>
              </a:rPr>
              <a:t>ingredients: </a:t>
            </a:r>
            <a:r>
              <a:rPr lang="en-US" sz="1000" dirty="0" smtClean="0"/>
              <a:t>strawberries, steel cut oats,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444498" y="417399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2"/>
          <p:cNvSpPr txBox="1"/>
          <p:nvPr/>
        </p:nvSpPr>
        <p:spPr>
          <a:xfrm>
            <a:off x="444501" y="4835261"/>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blueberry oatmeal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blueberries, oatmeal, water</a:t>
            </a: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4" name="object 3"/>
          <p:cNvGraphicFramePr>
            <a:graphicFrameLocks noGrp="1"/>
          </p:cNvGraphicFramePr>
          <p:nvPr>
            <p:extLst/>
          </p:nvPr>
        </p:nvGraphicFramePr>
        <p:xfrm>
          <a:off x="444498" y="649904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2"/>
          <p:cNvSpPr txBox="1"/>
          <p:nvPr/>
        </p:nvSpPr>
        <p:spPr>
          <a:xfrm>
            <a:off x="444501" y="7031711"/>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apple cinnamon steel cut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smtClean="0">
              <a:cs typeface="Calibri"/>
            </a:endParaRPr>
          </a:p>
          <a:p>
            <a:pPr marL="12700">
              <a:lnSpc>
                <a:spcPts val="1180"/>
              </a:lnSpc>
            </a:pPr>
            <a:r>
              <a:rPr lang="en-US" sz="1000" b="1" spc="-5" dirty="0" smtClean="0">
                <a:solidFill>
                  <a:srgbClr val="231F20"/>
                </a:solidFill>
                <a:cs typeface="Arial"/>
              </a:rPr>
              <a:t>ingredients: </a:t>
            </a:r>
            <a:r>
              <a:rPr lang="en-US" sz="1000" b="1" dirty="0" smtClean="0"/>
              <a:t>steel cut oats, apples, cinnamon,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nvPr>
        </p:nvGraphicFramePr>
        <p:xfrm>
          <a:off x="444498" y="869549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71520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0"/>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coconut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smtClean="0">
              <a:cs typeface="Calibri"/>
            </a:endParaRPr>
          </a:p>
          <a:p>
            <a:pPr marL="12700">
              <a:lnSpc>
                <a:spcPts val="1180"/>
              </a:lnSpc>
            </a:pPr>
            <a:r>
              <a:rPr lang="en-US" sz="1000" b="1" spc="-5" dirty="0" smtClean="0">
                <a:solidFill>
                  <a:srgbClr val="231F20"/>
                </a:solidFill>
                <a:cs typeface="Arial"/>
              </a:rPr>
              <a:t>ingredients: </a:t>
            </a:r>
            <a:r>
              <a:rPr lang="en-US" sz="1000" b="1" dirty="0" smtClean="0"/>
              <a:t>oatmeal, coconut milk, shredded coconut,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tree nuts,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nvPr>
        </p:nvGraphicFramePr>
        <p:xfrm>
          <a:off x="444498" y="16637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2" name="Footer Placeholder 7">
            <a:extLst>
              <a:ext uri="{FF2B5EF4-FFF2-40B4-BE49-F238E27FC236}">
                <a16:creationId xmlns:a16="http://schemas.microsoft.com/office/drawing/2014/main" id="{A432828F-9FEE-4FC4-90B7-F6B0F5BD56FB}"/>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9" name="object 2"/>
          <p:cNvSpPr txBox="1"/>
          <p:nvPr/>
        </p:nvSpPr>
        <p:spPr>
          <a:xfrm>
            <a:off x="444501" y="2233368"/>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coconut steel cut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smtClean="0">
              <a:cs typeface="Calibri"/>
            </a:endParaRPr>
          </a:p>
          <a:p>
            <a:pPr marL="12700">
              <a:lnSpc>
                <a:spcPts val="1180"/>
              </a:lnSpc>
            </a:pPr>
            <a:r>
              <a:rPr lang="en-US" sz="1000" b="1" spc="-5" dirty="0" smtClean="0">
                <a:solidFill>
                  <a:srgbClr val="231F20"/>
                </a:solidFill>
                <a:cs typeface="Arial"/>
              </a:rPr>
              <a:t>ingredients: </a:t>
            </a:r>
            <a:r>
              <a:rPr lang="en-US" sz="1000" dirty="0" smtClean="0"/>
              <a:t>steel cut oats, coconut milk, shredded coconut,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tree nuts,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444498" y="38971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2"/>
          <p:cNvSpPr txBox="1"/>
          <p:nvPr/>
        </p:nvSpPr>
        <p:spPr>
          <a:xfrm>
            <a:off x="444501" y="4558424"/>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banana oatmeal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banana, oatmeal, water</a:t>
            </a: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4" name="object 3"/>
          <p:cNvGraphicFramePr>
            <a:graphicFrameLocks noGrp="1"/>
          </p:cNvGraphicFramePr>
          <p:nvPr>
            <p:extLst/>
          </p:nvPr>
        </p:nvGraphicFramePr>
        <p:xfrm>
          <a:off x="444498" y="62222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2"/>
          <p:cNvSpPr txBox="1"/>
          <p:nvPr/>
        </p:nvSpPr>
        <p:spPr>
          <a:xfrm>
            <a:off x="444501" y="6754874"/>
            <a:ext cx="6870065" cy="1792157"/>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sunrise quinoa cereal, apple, almond</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dirty="0" smtClean="0"/>
              <a:t>sunrise blend (bulgur, buckwheat, red rice, quinoa, flax seed), apples, salt, water, soy milk, cranberries, orange peel, almonds</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wheat, soy, tree nuts</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nvPr>
        </p:nvGraphicFramePr>
        <p:xfrm>
          <a:off x="444498" y="854703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5570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0"/>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cheese grits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vegetarian</a:t>
            </a:r>
            <a:endParaRPr lang="en-US" sz="950" dirty="0">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grits, salt, water, cheddar cheese</a:t>
            </a:r>
          </a:p>
          <a:p>
            <a:pPr marL="12700">
              <a:lnSpc>
                <a:spcPts val="1180"/>
              </a:lnSpc>
            </a:pPr>
            <a:r>
              <a:rPr lang="en-US" sz="1000" spc="-5" dirty="0" smtClean="0">
                <a:solidFill>
                  <a:srgbClr val="FF0000"/>
                </a:solidFill>
                <a:cs typeface="Arial"/>
              </a:rPr>
              <a:t>contains: milk</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nvPr>
        </p:nvGraphicFramePr>
        <p:xfrm>
          <a:off x="444498" y="16637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2" name="Footer Placeholder 7">
            <a:extLst>
              <a:ext uri="{FF2B5EF4-FFF2-40B4-BE49-F238E27FC236}">
                <a16:creationId xmlns:a16="http://schemas.microsoft.com/office/drawing/2014/main" id="{A432828F-9FEE-4FC4-90B7-F6B0F5BD56FB}"/>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9" name="object 2"/>
          <p:cNvSpPr txBox="1"/>
          <p:nvPr/>
        </p:nvSpPr>
        <p:spPr>
          <a:xfrm>
            <a:off x="444501" y="2233368"/>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quinoa porridge, almond, cranberry, blueberry</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dirty="0" smtClean="0"/>
              <a:t>quinoa, almond milk, brown sugar, cinnamon, cranberries, blueberries</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tree nuts</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444498" y="38971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2"/>
          <p:cNvSpPr txBox="1"/>
          <p:nvPr/>
        </p:nvSpPr>
        <p:spPr>
          <a:xfrm>
            <a:off x="444501" y="4558424"/>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cornmeal porridge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16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vegetarian</a:t>
            </a:r>
            <a:endParaRPr lang="en-US" sz="950" dirty="0">
              <a:cs typeface="Calibri"/>
            </a:endParaRPr>
          </a:p>
          <a:p>
            <a:pPr marL="12700">
              <a:lnSpc>
                <a:spcPts val="1140"/>
              </a:lnSpc>
            </a:pPr>
            <a:endParaRPr lang="en-US" sz="950" dirty="0">
              <a:cs typeface="Calibri"/>
            </a:endParaRPr>
          </a:p>
          <a:p>
            <a:pPr marL="12700">
              <a:lnSpc>
                <a:spcPts val="1180"/>
              </a:lnSpc>
            </a:pPr>
            <a:r>
              <a:rPr lang="en-US" sz="1000" b="1" spc="-5" dirty="0" smtClean="0">
                <a:solidFill>
                  <a:srgbClr val="231F20"/>
                </a:solidFill>
                <a:cs typeface="Arial"/>
              </a:rPr>
              <a:t>ingredients: </a:t>
            </a:r>
            <a:r>
              <a:rPr lang="en-US" sz="1000" b="1" dirty="0" smtClean="0"/>
              <a:t>cornmeal, low fat milk, nutmeg, cinnamon, salt, vanilla extract, sugar,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milk</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4" name="object 3"/>
          <p:cNvGraphicFramePr>
            <a:graphicFrameLocks noGrp="1"/>
          </p:cNvGraphicFramePr>
          <p:nvPr>
            <p:extLst/>
          </p:nvPr>
        </p:nvGraphicFramePr>
        <p:xfrm>
          <a:off x="444498" y="62222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7076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9403" y="-70673"/>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sesame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00" b="1" dirty="0"/>
              <a:t>wheat flour, </a:t>
            </a:r>
            <a:r>
              <a:rPr lang="en-US" sz="1000" b="1" dirty="0" smtClean="0"/>
              <a:t>malt, </a:t>
            </a:r>
            <a:r>
              <a:rPr lang="en-US" sz="1000" b="1" dirty="0"/>
              <a:t>brown sugar, </a:t>
            </a:r>
            <a:r>
              <a:rPr lang="en-US" sz="1000" b="1" dirty="0" smtClean="0"/>
              <a:t>salt, seeds</a:t>
            </a:r>
            <a:r>
              <a:rPr lang="en-US" sz="1000" b="1" dirty="0"/>
              <a:t>, sesame </a:t>
            </a:r>
            <a:r>
              <a:rPr lang="en-US" sz="1000" b="1" dirty="0" smtClean="0"/>
              <a:t>seeds, yeast</a:t>
            </a:r>
            <a:endParaRPr lang="en-US" sz="1000" b="1" spc="-5" dirty="0">
              <a:solidFill>
                <a:srgbClr val="231F20"/>
              </a:solidFill>
              <a:cs typeface="Arial"/>
            </a:endParaRPr>
          </a:p>
          <a:p>
            <a:pPr marL="12700">
              <a:lnSpc>
                <a:spcPts val="1180"/>
              </a:lnSpc>
            </a:pPr>
            <a:r>
              <a:rPr lang="en-US" sz="1000" dirty="0">
                <a:solidFill>
                  <a:srgbClr val="FF0000"/>
                </a:solidFill>
                <a:cs typeface="Microsoft Sans Serif"/>
              </a:rPr>
              <a:t>contains</a:t>
            </a:r>
            <a:r>
              <a:rPr lang="en-US" sz="1000" dirty="0" smtClean="0">
                <a:solidFill>
                  <a:srgbClr val="FF0000"/>
                </a:solidFill>
                <a:cs typeface="Microsoft Sans Serif"/>
              </a:rPr>
              <a:t>: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2425208679"/>
              </p:ext>
            </p:extLst>
          </p:nvPr>
        </p:nvGraphicFramePr>
        <p:xfrm>
          <a:off x="427672" y="155448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21461" y="2143512"/>
            <a:ext cx="6744334" cy="1256754"/>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raisin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dirty="0">
                <a:cs typeface="Calibri"/>
              </a:rPr>
              <a:t>vegan</a:t>
            </a:r>
          </a:p>
          <a:p>
            <a:pPr marL="12700">
              <a:lnSpc>
                <a:spcPts val="1140"/>
              </a:lnSpc>
            </a:pPr>
            <a:endParaRPr lang="en-US" sz="1000" b="1" spc="-5" dirty="0">
              <a:solidFill>
                <a:srgbClr val="231F20"/>
              </a:solidFill>
              <a:cs typeface="Arial"/>
            </a:endParaRPr>
          </a:p>
          <a:p>
            <a:pPr marL="12700">
              <a:lnSpc>
                <a:spcPts val="1140"/>
              </a:lnSpc>
            </a:pPr>
            <a:r>
              <a:rPr lang="en-US" sz="1050" b="1" spc="-5" dirty="0" smtClean="0">
                <a:solidFill>
                  <a:srgbClr val="231F20"/>
                </a:solidFill>
                <a:cs typeface="Arial"/>
              </a:rPr>
              <a:t>ingredients</a:t>
            </a:r>
            <a:r>
              <a:rPr lang="en-US" sz="1000" b="1" spc="-5" dirty="0" smtClean="0">
                <a:solidFill>
                  <a:srgbClr val="231F20"/>
                </a:solidFill>
                <a:cs typeface="Arial"/>
              </a:rPr>
              <a:t>: </a:t>
            </a:r>
            <a:r>
              <a:rPr lang="en-US" sz="1000" b="1" dirty="0" smtClean="0"/>
              <a:t>wheat flour, raisins, brown sugar, malt, table salt, cinnamon, yeast</a:t>
            </a:r>
          </a:p>
          <a:p>
            <a:pPr marL="12700">
              <a:lnSpc>
                <a:spcPts val="1140"/>
              </a:lnSpc>
            </a:pPr>
            <a:r>
              <a:rPr lang="en-US" sz="900" dirty="0" smtClean="0">
                <a:solidFill>
                  <a:srgbClr val="FF0000"/>
                </a:solidFill>
                <a:cs typeface="Arial"/>
              </a:rPr>
              <a:t>contains</a:t>
            </a:r>
            <a:r>
              <a:rPr lang="en-US" sz="1000" dirty="0" smtClean="0">
                <a:solidFill>
                  <a:srgbClr val="FF0000"/>
                </a:solidFill>
                <a:cs typeface="Arial"/>
              </a:rPr>
              <a:t>: wheat</a:t>
            </a:r>
          </a:p>
          <a:p>
            <a:pPr marL="12700">
              <a:lnSpc>
                <a:spcPts val="114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19403" y="4139902"/>
            <a:ext cx="6870065" cy="129522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whole wheat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smtClean="0">
                <a:solidFill>
                  <a:srgbClr val="231F20"/>
                </a:solidFill>
                <a:cs typeface="Calibri"/>
              </a:rPr>
              <a:t>vegetarian</a:t>
            </a:r>
            <a:endParaRPr lang="en-US" sz="1000" spc="55" dirty="0">
              <a:solidFill>
                <a:srgbClr val="231F20"/>
              </a:solidFill>
              <a:cs typeface="Calibri"/>
            </a:endParaRPr>
          </a:p>
          <a:p>
            <a:pPr marL="12700">
              <a:lnSpc>
                <a:spcPts val="1140"/>
              </a:lnSpc>
            </a:pPr>
            <a:endParaRPr lang="en-US" sz="1000" b="1" spc="-40" dirty="0">
              <a:solidFill>
                <a:srgbClr val="A83346"/>
              </a:solidFill>
              <a:cs typeface="Arial"/>
            </a:endParaRPr>
          </a:p>
          <a:p>
            <a:r>
              <a:rPr lang="en-US" sz="1000" b="1" spc="-5" dirty="0">
                <a:solidFill>
                  <a:srgbClr val="231F20"/>
                </a:solidFill>
                <a:cs typeface="Arial"/>
              </a:rPr>
              <a:t>ingredients:</a:t>
            </a:r>
            <a:r>
              <a:rPr lang="en-US" sz="1000" dirty="0"/>
              <a:t> </a:t>
            </a:r>
            <a:r>
              <a:rPr lang="en-US" sz="1000" b="1" dirty="0" smtClean="0"/>
              <a:t>flour, whole wheat flour, malt, brown sugar, honey, canola oil, soybean oil, salt, yeast</a:t>
            </a:r>
          </a:p>
          <a:p>
            <a:r>
              <a:rPr lang="en-US" sz="1000" dirty="0" smtClean="0">
                <a:solidFill>
                  <a:srgbClr val="FF0000"/>
                </a:solidFill>
                <a:cs typeface="Arial"/>
              </a:rPr>
              <a:t>contains: soy, wheat</a:t>
            </a:r>
          </a:p>
          <a:p>
            <a:pPr marL="12700" marR="5401945">
              <a:lnSpc>
                <a:spcPct val="10000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37104" y="6137056"/>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plain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flour</a:t>
            </a:r>
            <a:r>
              <a:rPr lang="en-US" sz="1000" b="1" dirty="0" smtClean="0"/>
              <a:t>, malt, </a:t>
            </a:r>
            <a:r>
              <a:rPr lang="en-US" sz="1000" b="1" dirty="0"/>
              <a:t>brown sugar, </a:t>
            </a:r>
            <a:r>
              <a:rPr lang="en-US" sz="1000" b="1" dirty="0" smtClean="0"/>
              <a:t>salt</a:t>
            </a:r>
            <a:r>
              <a:rPr lang="en-US" sz="1000" b="1" dirty="0"/>
              <a:t>, </a:t>
            </a:r>
            <a:r>
              <a:rPr lang="en-US" sz="1000" b="1" dirty="0" smtClean="0"/>
              <a:t>yeast</a:t>
            </a:r>
          </a:p>
          <a:p>
            <a:pPr marL="12700">
              <a:lnSpc>
                <a:spcPts val="1140"/>
              </a:lnSpc>
            </a:pPr>
            <a:r>
              <a:rPr lang="en-US" sz="900" spc="-5" dirty="0" smtClean="0">
                <a:solidFill>
                  <a:srgbClr val="FF0000"/>
                </a:solidFill>
                <a:cs typeface="Arial"/>
              </a:rPr>
              <a:t>contains: wheat</a:t>
            </a:r>
            <a:endParaRPr lang="en-US" sz="900" spc="-5" dirty="0">
              <a:solidFill>
                <a:srgbClr val="FF000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breakfast</a:t>
            </a:r>
            <a:endParaRPr lang="en-US" sz="7200" dirty="0">
              <a:solidFill>
                <a:schemeClr val="tx1">
                  <a:lumMod val="50000"/>
                  <a:lumOff val="50000"/>
                </a:schemeClr>
              </a:solidFill>
              <a:latin typeface="Gabriola" panose="04040605051002020D02" pitchFamily="82" charset="0"/>
            </a:endParaRPr>
          </a:p>
        </p:txBody>
      </p:sp>
      <p:graphicFrame>
        <p:nvGraphicFramePr>
          <p:cNvPr id="22" name="object 3"/>
          <p:cNvGraphicFramePr>
            <a:graphicFrameLocks noGrp="1"/>
          </p:cNvGraphicFramePr>
          <p:nvPr>
            <p:extLst>
              <p:ext uri="{D42A27DB-BD31-4B8C-83A1-F6EECF244321}">
                <p14:modId xmlns:p14="http://schemas.microsoft.com/office/powerpoint/2010/main" val="3056369764"/>
              </p:ext>
            </p:extLst>
          </p:nvPr>
        </p:nvGraphicFramePr>
        <p:xfrm>
          <a:off x="438874" y="352420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3949065236"/>
              </p:ext>
            </p:extLst>
          </p:nvPr>
        </p:nvGraphicFramePr>
        <p:xfrm>
          <a:off x="427672" y="547278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1636012615"/>
              </p:ext>
            </p:extLst>
          </p:nvPr>
        </p:nvGraphicFramePr>
        <p:xfrm>
          <a:off x="453944" y="743146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5073" y="7951662"/>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poppy seed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smtClean="0"/>
              <a:t>flour, malt, brown sugar, salt, yeast, spices</a:t>
            </a:r>
            <a:r>
              <a:rPr lang="en-US" sz="1000" b="1" dirty="0"/>
              <a:t>, poppy </a:t>
            </a:r>
            <a:r>
              <a:rPr lang="en-US" sz="1000" b="1" dirty="0" smtClean="0"/>
              <a:t>seeds</a:t>
            </a:r>
          </a:p>
          <a:p>
            <a:pPr marL="12700">
              <a:lnSpc>
                <a:spcPts val="114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wheat</a:t>
            </a:r>
          </a:p>
          <a:p>
            <a:pPr marL="12700">
              <a:lnSpc>
                <a:spcPts val="114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4192026969"/>
              </p:ext>
            </p:extLst>
          </p:nvPr>
        </p:nvGraphicFramePr>
        <p:xfrm>
          <a:off x="461913" y="918219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extLst>
      <p:ext uri="{BB962C8B-B14F-4D97-AF65-F5344CB8AC3E}">
        <p14:creationId xmlns:p14="http://schemas.microsoft.com/office/powerpoint/2010/main" val="1576810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5" name="object 4"/>
          <p:cNvSpPr txBox="1"/>
          <p:nvPr/>
        </p:nvSpPr>
        <p:spPr>
          <a:xfrm>
            <a:off x="304800" y="124361"/>
            <a:ext cx="6744334" cy="1323439"/>
          </a:xfrm>
          <a:prstGeom prst="rect">
            <a:avLst/>
          </a:prstGeom>
        </p:spPr>
        <p:txBody>
          <a:bodyPr vert="horz" wrap="square" lIns="0" tIns="12700" rIns="0" bIns="0" rtlCol="0">
            <a:spAutoFit/>
          </a:bodyPr>
          <a:lstStyle/>
          <a:p>
            <a:pPr marL="12700">
              <a:spcBef>
                <a:spcPts val="100"/>
              </a:spcBef>
            </a:pPr>
            <a:r>
              <a:rPr lang="en-US" sz="1600" b="1" spc="-25" dirty="0" err="1">
                <a:solidFill>
                  <a:srgbClr val="231F20"/>
                </a:solidFill>
                <a:cs typeface="Arial"/>
              </a:rPr>
              <a:t>k</a:t>
            </a:r>
            <a:r>
              <a:rPr lang="en-US" sz="1600" b="1" spc="-25" dirty="0" err="1" smtClean="0">
                <a:solidFill>
                  <a:srgbClr val="231F20"/>
                </a:solidFill>
                <a:cs typeface="Arial"/>
              </a:rPr>
              <a:t>aiser</a:t>
            </a:r>
            <a:r>
              <a:rPr lang="en-US" sz="1600" b="1" spc="-25" dirty="0" smtClean="0">
                <a:solidFill>
                  <a:srgbClr val="231F20"/>
                </a:solidFill>
                <a:cs typeface="Arial"/>
              </a:rPr>
              <a:t> roll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 </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flour, salt, yeast </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4126583996"/>
              </p:ext>
            </p:extLst>
          </p:nvPr>
        </p:nvGraphicFramePr>
        <p:xfrm>
          <a:off x="304800" y="1447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7" name="object 4"/>
          <p:cNvSpPr txBox="1"/>
          <p:nvPr/>
        </p:nvSpPr>
        <p:spPr>
          <a:xfrm>
            <a:off x="304800" y="2051050"/>
            <a:ext cx="6744334" cy="146450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pumpernickel bagel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smtClean="0">
                <a:solidFill>
                  <a:srgbClr val="231F20"/>
                </a:solidFill>
                <a:cs typeface="Arial"/>
              </a:rPr>
              <a:t>ingredients</a:t>
            </a:r>
            <a:r>
              <a:rPr lang="en-US" sz="900" b="1" spc="-5" dirty="0" smtClean="0">
                <a:solidFill>
                  <a:srgbClr val="231F20"/>
                </a:solidFill>
                <a:cs typeface="Arial"/>
              </a:rPr>
              <a:t>: </a:t>
            </a:r>
            <a:r>
              <a:rPr lang="en-US" sz="1000" b="1" dirty="0" smtClean="0"/>
              <a:t>flour, rye pumpernickel flour, brown sugar, malt, salt, caraway seeds, raisin juice concentrate, yeast, malt powder, molasses powder, honey powder, soybean oil</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2905744710"/>
              </p:ext>
            </p:extLst>
          </p:nvPr>
        </p:nvGraphicFramePr>
        <p:xfrm>
          <a:off x="304800" y="354382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4"/>
          <p:cNvSpPr txBox="1"/>
          <p:nvPr/>
        </p:nvSpPr>
        <p:spPr>
          <a:xfrm>
            <a:off x="289560" y="4140919"/>
            <a:ext cx="7239000"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everything bagel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a:t>flour, </a:t>
            </a:r>
            <a:r>
              <a:rPr lang="en-US" sz="1000" b="1" dirty="0" smtClean="0"/>
              <a:t>malt, brown sugar, salt, yeast, spices</a:t>
            </a:r>
            <a:r>
              <a:rPr lang="en-US" sz="1000" b="1" dirty="0"/>
              <a:t>, poppy </a:t>
            </a:r>
            <a:r>
              <a:rPr lang="en-US" sz="1000" b="1" dirty="0" smtClean="0"/>
              <a:t>seeds, </a:t>
            </a:r>
            <a:r>
              <a:rPr lang="en-US" sz="1000" b="1" dirty="0"/>
              <a:t>sesame </a:t>
            </a:r>
            <a:r>
              <a:rPr lang="en-US" sz="1000" b="1" dirty="0" smtClean="0"/>
              <a:t>seeds, onions, </a:t>
            </a:r>
            <a:r>
              <a:rPr lang="en-US" sz="1000" b="1" dirty="0"/>
              <a:t>garlic</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ext uri="{D42A27DB-BD31-4B8C-83A1-F6EECF244321}">
                <p14:modId xmlns:p14="http://schemas.microsoft.com/office/powerpoint/2010/main" val="3212264388"/>
              </p:ext>
            </p:extLst>
          </p:nvPr>
        </p:nvGraphicFramePr>
        <p:xfrm>
          <a:off x="304800" y="545284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4"/>
          <p:cNvSpPr txBox="1"/>
          <p:nvPr/>
        </p:nvSpPr>
        <p:spPr>
          <a:xfrm>
            <a:off x="304800" y="5981095"/>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onion bagel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a:t>flour</a:t>
            </a:r>
            <a:r>
              <a:rPr lang="en-US" sz="1000" b="1" dirty="0" smtClean="0"/>
              <a:t>, malt, </a:t>
            </a:r>
            <a:r>
              <a:rPr lang="en-US" sz="1000" b="1" dirty="0"/>
              <a:t>brown sugar, </a:t>
            </a:r>
            <a:r>
              <a:rPr lang="en-US" sz="1000" b="1" dirty="0" smtClean="0"/>
              <a:t>salt, onions</a:t>
            </a:r>
            <a:r>
              <a:rPr lang="en-US" sz="1000" b="1" dirty="0"/>
              <a:t>, </a:t>
            </a:r>
            <a:r>
              <a:rPr lang="en-US" sz="1000" b="1" dirty="0" smtClean="0"/>
              <a:t>yeast</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2414616876"/>
              </p:ext>
            </p:extLst>
          </p:nvPr>
        </p:nvGraphicFramePr>
        <p:xfrm>
          <a:off x="304800" y="730453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2" name="object 4"/>
          <p:cNvSpPr txBox="1"/>
          <p:nvPr/>
        </p:nvSpPr>
        <p:spPr>
          <a:xfrm>
            <a:off x="304800" y="7851077"/>
            <a:ext cx="6744334" cy="1323439"/>
          </a:xfrm>
          <a:prstGeom prst="rect">
            <a:avLst/>
          </a:prstGeom>
        </p:spPr>
        <p:txBody>
          <a:bodyPr vert="horz" wrap="square" lIns="0" tIns="12700" rIns="0" bIns="0" rtlCol="0">
            <a:spAutoFit/>
          </a:bodyPr>
          <a:lstStyle/>
          <a:p>
            <a:pPr marL="12700">
              <a:spcBef>
                <a:spcPts val="100"/>
              </a:spcBef>
            </a:pPr>
            <a:r>
              <a:rPr lang="en-US" sz="1600" b="1" spc="-25" dirty="0" err="1" smtClean="0">
                <a:solidFill>
                  <a:srgbClr val="231F20"/>
                </a:solidFill>
                <a:cs typeface="Arial"/>
              </a:rPr>
              <a:t>craisin</a:t>
            </a:r>
            <a:r>
              <a:rPr lang="en-US" sz="1600" b="1" spc="-25" dirty="0" smtClean="0">
                <a:solidFill>
                  <a:srgbClr val="231F20"/>
                </a:solidFill>
                <a:cs typeface="Arial"/>
              </a:rPr>
              <a:t> walnut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flour, whole wheat flour, cranberries, walnuts, honey, salt, oil, yeast</a:t>
            </a:r>
          </a:p>
          <a:p>
            <a:pPr marL="12700">
              <a:lnSpc>
                <a:spcPts val="1140"/>
              </a:lnSpc>
            </a:pPr>
            <a:r>
              <a:rPr lang="en-US" sz="1000" spc="-5" dirty="0" smtClean="0">
                <a:solidFill>
                  <a:srgbClr val="FF0000"/>
                </a:solidFill>
                <a:cs typeface="Arial"/>
              </a:rPr>
              <a:t>contains: tree nuts,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33" name="object 3"/>
          <p:cNvGraphicFramePr>
            <a:graphicFrameLocks noGrp="1"/>
          </p:cNvGraphicFramePr>
          <p:nvPr>
            <p:extLst>
              <p:ext uri="{D42A27DB-BD31-4B8C-83A1-F6EECF244321}">
                <p14:modId xmlns:p14="http://schemas.microsoft.com/office/powerpoint/2010/main" val="1326233203"/>
              </p:ext>
            </p:extLst>
          </p:nvPr>
        </p:nvGraphicFramePr>
        <p:xfrm>
          <a:off x="304800" y="919755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6229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9403" y="-70673"/>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everything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malt, sugar, salt, garlic, onion, sesame, poppy seeds, yeast</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3639204995"/>
              </p:ext>
            </p:extLst>
          </p:nvPr>
        </p:nvGraphicFramePr>
        <p:xfrm>
          <a:off x="444498" y="16002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breakfast</a:t>
            </a:r>
            <a:endParaRPr lang="en-US" sz="7200" dirty="0">
              <a:solidFill>
                <a:schemeClr val="tx1">
                  <a:lumMod val="50000"/>
                  <a:lumOff val="50000"/>
                </a:schemeClr>
              </a:solidFill>
              <a:latin typeface="Gabriola" panose="04040605051002020D02" pitchFamily="82" charset="0"/>
            </a:endParaRP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5" name="object 2"/>
          <p:cNvSpPr txBox="1"/>
          <p:nvPr/>
        </p:nvSpPr>
        <p:spPr>
          <a:xfrm>
            <a:off x="443787" y="1954617"/>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poppy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malt, poppy seeds, sugar, salt, yeast</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3547872186"/>
              </p:ext>
            </p:extLst>
          </p:nvPr>
        </p:nvGraphicFramePr>
        <p:xfrm>
          <a:off x="468882" y="35814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7" name="object 2"/>
          <p:cNvSpPr txBox="1"/>
          <p:nvPr/>
        </p:nvSpPr>
        <p:spPr>
          <a:xfrm>
            <a:off x="443787" y="4091186"/>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sesame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malt, sugar, salt, yeast, sesame seeds</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2401791730"/>
              </p:ext>
            </p:extLst>
          </p:nvPr>
        </p:nvGraphicFramePr>
        <p:xfrm>
          <a:off x="468882" y="571796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2"/>
          <p:cNvSpPr txBox="1"/>
          <p:nvPr/>
        </p:nvSpPr>
        <p:spPr>
          <a:xfrm>
            <a:off x="443787" y="6189111"/>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garlic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malt, sugar, salt, yeast, garlic</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ext uri="{D42A27DB-BD31-4B8C-83A1-F6EECF244321}">
                <p14:modId xmlns:p14="http://schemas.microsoft.com/office/powerpoint/2010/main" val="447394629"/>
              </p:ext>
            </p:extLst>
          </p:nvPr>
        </p:nvGraphicFramePr>
        <p:xfrm>
          <a:off x="468882" y="781712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21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973164010"/>
              </p:ext>
            </p:extLst>
          </p:nvPr>
        </p:nvGraphicFramePr>
        <p:xfrm>
          <a:off x="444498" y="169583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breakfast</a:t>
            </a:r>
            <a:endParaRPr lang="en-US" sz="7200" dirty="0">
              <a:solidFill>
                <a:schemeClr val="tx1">
                  <a:lumMod val="50000"/>
                  <a:lumOff val="50000"/>
                </a:schemeClr>
              </a:solidFill>
              <a:latin typeface="Gabriola" panose="04040605051002020D02" pitchFamily="82" charset="0"/>
            </a:endParaRP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9" name="object 2"/>
          <p:cNvSpPr txBox="1"/>
          <p:nvPr/>
        </p:nvSpPr>
        <p:spPr>
          <a:xfrm>
            <a:off x="444498" y="-25519"/>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raisin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raisins, brown sugar, malt, salt, cinnamon, yeast, caramel</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4" name="object 3"/>
          <p:cNvGraphicFramePr>
            <a:graphicFrameLocks noGrp="1"/>
          </p:cNvGraphicFramePr>
          <p:nvPr>
            <p:extLst>
              <p:ext uri="{D42A27DB-BD31-4B8C-83A1-F6EECF244321}">
                <p14:modId xmlns:p14="http://schemas.microsoft.com/office/powerpoint/2010/main" val="1470692180"/>
              </p:ext>
            </p:extLst>
          </p:nvPr>
        </p:nvGraphicFramePr>
        <p:xfrm>
          <a:off x="444498" y="37060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5" name="object 2"/>
          <p:cNvSpPr txBox="1"/>
          <p:nvPr/>
        </p:nvSpPr>
        <p:spPr>
          <a:xfrm>
            <a:off x="444498" y="2054156"/>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whole wheat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smtClean="0">
                <a:cs typeface="Calibri"/>
              </a:rPr>
              <a:t>vegetarian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whole wheat flour, malt, honey, sugar, canola oil, soybean oil, yeast</a:t>
            </a:r>
          </a:p>
          <a:p>
            <a:pPr marL="12700">
              <a:lnSpc>
                <a:spcPts val="1180"/>
              </a:lnSpc>
            </a:pPr>
            <a:r>
              <a:rPr lang="en-US" sz="1000" dirty="0" smtClean="0">
                <a:solidFill>
                  <a:srgbClr val="FF0000"/>
                </a:solidFill>
                <a:cs typeface="Microsoft Sans Serif"/>
              </a:rPr>
              <a:t>contains: soy,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6" name="object 3"/>
          <p:cNvGraphicFramePr>
            <a:graphicFrameLocks noGrp="1"/>
          </p:cNvGraphicFramePr>
          <p:nvPr>
            <p:extLst>
              <p:ext uri="{D42A27DB-BD31-4B8C-83A1-F6EECF244321}">
                <p14:modId xmlns:p14="http://schemas.microsoft.com/office/powerpoint/2010/main" val="3105433040"/>
              </p:ext>
            </p:extLst>
          </p:nvPr>
        </p:nvGraphicFramePr>
        <p:xfrm>
          <a:off x="444498" y="575376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7" name="object 2"/>
          <p:cNvSpPr txBox="1"/>
          <p:nvPr/>
        </p:nvSpPr>
        <p:spPr>
          <a:xfrm>
            <a:off x="444498" y="4032410"/>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onion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malt, sugar, salt, yeast, onion</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40" name="object 2"/>
          <p:cNvSpPr txBox="1"/>
          <p:nvPr/>
        </p:nvSpPr>
        <p:spPr>
          <a:xfrm>
            <a:off x="419403" y="6205778"/>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mini plain bagel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50" b="1" spc="-5" dirty="0">
                <a:solidFill>
                  <a:srgbClr val="231F20"/>
                </a:solidFill>
                <a:cs typeface="Arial"/>
              </a:rPr>
              <a:t>ingredients: </a:t>
            </a:r>
            <a:r>
              <a:rPr lang="en-US" sz="1050" b="1" spc="-5" dirty="0" smtClean="0">
                <a:solidFill>
                  <a:srgbClr val="231F20"/>
                </a:solidFill>
                <a:cs typeface="Arial"/>
              </a:rPr>
              <a:t>flour, water, malt, sugar, salt, yeast</a:t>
            </a:r>
          </a:p>
          <a:p>
            <a:pPr marL="12700">
              <a:lnSpc>
                <a:spcPts val="1180"/>
              </a:lnSpc>
            </a:pPr>
            <a:r>
              <a:rPr lang="en-US" sz="1000" dirty="0" smtClean="0">
                <a:solidFill>
                  <a:srgbClr val="FF0000"/>
                </a:solidFill>
                <a:cs typeface="Microsoft Sans Serif"/>
              </a:rPr>
              <a:t>contains: wheat</a:t>
            </a:r>
          </a:p>
          <a:p>
            <a:pPr marL="12700">
              <a:lnSpc>
                <a:spcPts val="118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41" name="object 3"/>
          <p:cNvGraphicFramePr>
            <a:graphicFrameLocks noGrp="1"/>
          </p:cNvGraphicFramePr>
          <p:nvPr>
            <p:extLst>
              <p:ext uri="{D42A27DB-BD31-4B8C-83A1-F6EECF244321}">
                <p14:modId xmlns:p14="http://schemas.microsoft.com/office/powerpoint/2010/main" val="443462819"/>
              </p:ext>
            </p:extLst>
          </p:nvPr>
        </p:nvGraphicFramePr>
        <p:xfrm>
          <a:off x="444498" y="790560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5269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7" name="object 4"/>
          <p:cNvSpPr txBox="1"/>
          <p:nvPr/>
        </p:nvSpPr>
        <p:spPr>
          <a:xfrm>
            <a:off x="304800" y="2543897"/>
            <a:ext cx="6744334" cy="146450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seven grain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flour, </a:t>
            </a:r>
            <a:r>
              <a:rPr lang="en-US" sz="1000" b="1" dirty="0"/>
              <a:t>whole-grain wheat flour, rye flour</a:t>
            </a:r>
            <a:r>
              <a:rPr lang="en-US" sz="1000" b="1" dirty="0" smtClean="0"/>
              <a:t>, </a:t>
            </a:r>
            <a:r>
              <a:rPr lang="en-US" sz="1000" b="1" dirty="0"/>
              <a:t>oat flour, </a:t>
            </a:r>
            <a:r>
              <a:rPr lang="en-US" sz="1000" b="1" dirty="0" smtClean="0"/>
              <a:t>whole </a:t>
            </a:r>
            <a:r>
              <a:rPr lang="en-US" sz="1000" b="1" dirty="0"/>
              <a:t>wheat flour</a:t>
            </a:r>
            <a:r>
              <a:rPr lang="en-US" sz="1000" b="1" dirty="0" smtClean="0"/>
              <a:t>, </a:t>
            </a:r>
            <a:r>
              <a:rPr lang="en-US" sz="1000" b="1" dirty="0"/>
              <a:t>sunflower </a:t>
            </a:r>
            <a:r>
              <a:rPr lang="en-US" sz="1000" b="1" dirty="0" smtClean="0"/>
              <a:t>seeds, </a:t>
            </a:r>
            <a:r>
              <a:rPr lang="en-US" sz="1000" b="1" dirty="0"/>
              <a:t>flaxseed, </a:t>
            </a:r>
            <a:r>
              <a:rPr lang="en-US" sz="1000" b="1" dirty="0" smtClean="0"/>
              <a:t>rye, </a:t>
            </a:r>
            <a:r>
              <a:rPr lang="en-US" sz="1000" b="1" dirty="0"/>
              <a:t>oats, millet, </a:t>
            </a:r>
            <a:r>
              <a:rPr lang="en-US" sz="1000" b="1" dirty="0" smtClean="0"/>
              <a:t>molasses</a:t>
            </a:r>
            <a:r>
              <a:rPr lang="en-US" sz="1000" b="1" dirty="0"/>
              <a:t>, seeds, pumpkin </a:t>
            </a:r>
            <a:r>
              <a:rPr lang="en-US" sz="1000" b="1" dirty="0" smtClean="0"/>
              <a:t>seeds, squash seeds, salt</a:t>
            </a:r>
            <a:r>
              <a:rPr lang="en-US" sz="1000" b="1" dirty="0"/>
              <a:t>, </a:t>
            </a:r>
            <a:r>
              <a:rPr lang="en-US" sz="1000" b="1" dirty="0" smtClean="0"/>
              <a:t>yeast</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3090432776"/>
              </p:ext>
            </p:extLst>
          </p:nvPr>
        </p:nvGraphicFramePr>
        <p:xfrm>
          <a:off x="304800" y="403314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4"/>
          <p:cNvSpPr txBox="1"/>
          <p:nvPr/>
        </p:nvSpPr>
        <p:spPr>
          <a:xfrm>
            <a:off x="310116" y="492516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white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wheat </a:t>
            </a:r>
            <a:r>
              <a:rPr lang="en-US" sz="1000" b="1" dirty="0" smtClean="0"/>
              <a:t>flour, yeast, whole wheat flour, sal</a:t>
            </a:r>
            <a:r>
              <a:rPr lang="en-US" sz="900" b="1" dirty="0" smtClean="0"/>
              <a:t>t</a:t>
            </a:r>
            <a:endParaRPr lang="en-US" sz="9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ext uri="{D42A27DB-BD31-4B8C-83A1-F6EECF244321}">
                <p14:modId xmlns:p14="http://schemas.microsoft.com/office/powerpoint/2010/main" val="1709055284"/>
              </p:ext>
            </p:extLst>
          </p:nvPr>
        </p:nvGraphicFramePr>
        <p:xfrm>
          <a:off x="310116" y="625853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4"/>
          <p:cNvSpPr txBox="1"/>
          <p:nvPr/>
        </p:nvSpPr>
        <p:spPr>
          <a:xfrm>
            <a:off x="310116" y="7245178"/>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sourdough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wheat flour, whole wheat flour, salt, yeast</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16977614"/>
              </p:ext>
            </p:extLst>
          </p:nvPr>
        </p:nvGraphicFramePr>
        <p:xfrm>
          <a:off x="310116" y="856861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04800" y="482905"/>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whole wheat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flour, whole-grain wheat flour, wheat bran, yeast, whole wheat flour, salt</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38772024"/>
              </p:ext>
            </p:extLst>
          </p:nvPr>
        </p:nvGraphicFramePr>
        <p:xfrm>
          <a:off x="304800" y="180634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1527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304800" y="208304"/>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salted butter</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488930441"/>
              </p:ext>
            </p:extLst>
          </p:nvPr>
        </p:nvGraphicFramePr>
        <p:xfrm>
          <a:off x="304800" y="160939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5" name="object 4"/>
          <p:cNvSpPr txBox="1"/>
          <p:nvPr/>
        </p:nvSpPr>
        <p:spPr>
          <a:xfrm>
            <a:off x="292873" y="2541544"/>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peanut butter</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 </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roasted peanuts, sugar, cottonseed oil, rapeseed oil, salt </a:t>
            </a:r>
          </a:p>
          <a:p>
            <a:pPr marL="12700">
              <a:lnSpc>
                <a:spcPts val="1140"/>
              </a:lnSpc>
            </a:pPr>
            <a:r>
              <a:rPr lang="en-US" sz="1000" spc="-5" dirty="0" smtClean="0">
                <a:solidFill>
                  <a:srgbClr val="FF0000"/>
                </a:solidFill>
                <a:cs typeface="Arial"/>
              </a:rPr>
              <a:t>contains: peanuts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1304713490"/>
              </p:ext>
            </p:extLst>
          </p:nvPr>
        </p:nvGraphicFramePr>
        <p:xfrm>
          <a:off x="292873" y="394263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92873" y="4704280"/>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almond butter</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 </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roasted almonds</a:t>
            </a:r>
          </a:p>
          <a:p>
            <a:pPr marL="12700">
              <a:lnSpc>
                <a:spcPts val="1140"/>
              </a:lnSpc>
            </a:pPr>
            <a:r>
              <a:rPr lang="en-US" sz="1000" spc="-5" dirty="0" smtClean="0">
                <a:solidFill>
                  <a:srgbClr val="FF0000"/>
                </a:solidFill>
                <a:cs typeface="Arial"/>
              </a:rPr>
              <a:t>contains: tree nuts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3787402757"/>
              </p:ext>
            </p:extLst>
          </p:nvPr>
        </p:nvGraphicFramePr>
        <p:xfrm>
          <a:off x="292873" y="610537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81609" y="6970067"/>
            <a:ext cx="6744334" cy="1323439"/>
          </a:xfrm>
          <a:prstGeom prst="rect">
            <a:avLst/>
          </a:prstGeom>
        </p:spPr>
        <p:txBody>
          <a:bodyPr vert="horz" wrap="square" lIns="0" tIns="12700" rIns="0" bIns="0" rtlCol="0">
            <a:spAutoFit/>
          </a:bodyPr>
          <a:lstStyle/>
          <a:p>
            <a:pPr marL="12700">
              <a:spcBef>
                <a:spcPts val="100"/>
              </a:spcBef>
            </a:pPr>
            <a:r>
              <a:rPr lang="en-US" sz="1600" b="1" spc="-25" dirty="0" err="1" smtClean="0">
                <a:solidFill>
                  <a:srgbClr val="231F20"/>
                </a:solidFill>
                <a:cs typeface="Arial"/>
              </a:rPr>
              <a:t>nutella</a:t>
            </a:r>
            <a:endParaRPr lang="en-US" sz="1600" b="1" spc="-25" dirty="0" smtClean="0">
              <a:solidFill>
                <a:srgbClr val="231F20"/>
              </a:solidFill>
              <a:cs typeface="Arial"/>
            </a:endParaRP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sugar, palm oil, hazelnuts, cocoa, milk, whey, soy lecithin</a:t>
            </a:r>
          </a:p>
          <a:p>
            <a:pPr marL="12700">
              <a:lnSpc>
                <a:spcPts val="1140"/>
              </a:lnSpc>
            </a:pPr>
            <a:r>
              <a:rPr lang="en-US" sz="1000" spc="-5" dirty="0" smtClean="0">
                <a:solidFill>
                  <a:srgbClr val="FF0000"/>
                </a:solidFill>
                <a:cs typeface="Arial"/>
              </a:rPr>
              <a:t>contains: milk, soy, tree nuts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2203333326"/>
              </p:ext>
            </p:extLst>
          </p:nvPr>
        </p:nvGraphicFramePr>
        <p:xfrm>
          <a:off x="281609" y="837115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3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278218" y="753338"/>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avocado spread </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2.5oz</a:t>
            </a:r>
          </a:p>
          <a:p>
            <a:pPr marL="12700">
              <a:spcBef>
                <a:spcPts val="100"/>
              </a:spcBef>
            </a:pPr>
            <a:r>
              <a:rPr lang="en-US" sz="1000" spc="70" dirty="0" smtClean="0">
                <a:solidFill>
                  <a:srgbClr val="231F20"/>
                </a:solidFill>
                <a:cs typeface="Calibri"/>
              </a:rPr>
              <a:t>vegan or vegetarian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a:t>
            </a:r>
            <a:r>
              <a:rPr lang="en-US" sz="1000" b="1" spc="-5" dirty="0">
                <a:solidFill>
                  <a:srgbClr val="231F20"/>
                </a:solidFill>
                <a:cs typeface="Arial"/>
              </a:rPr>
              <a:t>ngredients</a:t>
            </a:r>
            <a:r>
              <a:rPr lang="en-US" sz="1000" b="1" spc="-5" dirty="0" smtClean="0">
                <a:solidFill>
                  <a:srgbClr val="231F20"/>
                </a:solidFill>
                <a:cs typeface="Arial"/>
              </a:rPr>
              <a:t>: avocado, salt, olive oil, lemon juice</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3123747482"/>
              </p:ext>
            </p:extLst>
          </p:nvPr>
        </p:nvGraphicFramePr>
        <p:xfrm>
          <a:off x="304800" y="202280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5" name="object 4"/>
          <p:cNvSpPr txBox="1"/>
          <p:nvPr/>
        </p:nvSpPr>
        <p:spPr>
          <a:xfrm>
            <a:off x="313660" y="2810402"/>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grape jelly</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grape juice, corn syrup, fruit pectin</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1374171733"/>
              </p:ext>
            </p:extLst>
          </p:nvPr>
        </p:nvGraphicFramePr>
        <p:xfrm>
          <a:off x="313660" y="409770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329609" y="4875685"/>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strawberry jelly</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strawberries, corn syrup, sugar, fruit pectin</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1448218815"/>
              </p:ext>
            </p:extLst>
          </p:nvPr>
        </p:nvGraphicFramePr>
        <p:xfrm>
          <a:off x="329609" y="61726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333153" y="6940968"/>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orange marmalade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corn syrup, orange peel, orange juice, fruit pectin </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1442446399"/>
              </p:ext>
            </p:extLst>
          </p:nvPr>
        </p:nvGraphicFramePr>
        <p:xfrm>
          <a:off x="345558" y="81534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659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64758"/>
            <a:ext cx="6870065" cy="1189428"/>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granny smith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80"/>
              </a:lnSpc>
            </a:pPr>
            <a:endParaRPr lang="en-US" sz="800" dirty="0">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2219768394"/>
              </p:ext>
            </p:extLst>
          </p:nvPr>
        </p:nvGraphicFramePr>
        <p:xfrm>
          <a:off x="444498" y="117481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6" name="object 6"/>
          <p:cNvSpPr txBox="1"/>
          <p:nvPr/>
        </p:nvSpPr>
        <p:spPr>
          <a:xfrm>
            <a:off x="444502" y="3302062"/>
            <a:ext cx="6870065" cy="84638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gala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a:solidFill>
                  <a:srgbClr val="231F20"/>
                </a:solidFill>
                <a:cs typeface="Calibri"/>
              </a:rPr>
              <a:t>vegan</a:t>
            </a:r>
          </a:p>
          <a:p>
            <a:pPr marL="12700" marR="5401945">
              <a:lnSpc>
                <a:spcPct val="10000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10084" y="4931534"/>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ginger gold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607399887"/>
              </p:ext>
            </p:extLst>
          </p:nvPr>
        </p:nvGraphicFramePr>
        <p:xfrm>
          <a:off x="444498" y="427189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2122613543"/>
              </p:ext>
            </p:extLst>
          </p:nvPr>
        </p:nvGraphicFramePr>
        <p:xfrm>
          <a:off x="402801" y="593593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02801" y="6592723"/>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honey crisp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2895780911"/>
              </p:ext>
            </p:extLst>
          </p:nvPr>
        </p:nvGraphicFramePr>
        <p:xfrm>
          <a:off x="402801" y="751569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2"/>
          <p:cNvSpPr txBox="1"/>
          <p:nvPr/>
        </p:nvSpPr>
        <p:spPr>
          <a:xfrm>
            <a:off x="444501" y="1446484"/>
            <a:ext cx="6870065" cy="1189428"/>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fuji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80"/>
              </a:lnSpc>
            </a:pPr>
            <a:endParaRPr lang="en-US" sz="800" dirty="0">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837221870"/>
              </p:ext>
            </p:extLst>
          </p:nvPr>
        </p:nvGraphicFramePr>
        <p:xfrm>
          <a:off x="444498" y="268605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3" name="Footer Placeholder 7">
            <a:extLst>
              <a:ext uri="{FF2B5EF4-FFF2-40B4-BE49-F238E27FC236}">
                <a16:creationId xmlns:a16="http://schemas.microsoft.com/office/drawing/2014/main" id="{5C9D1323-68E1-49AC-92AD-7252DE874935}"/>
              </a:ext>
            </a:extLst>
          </p:cNvPr>
          <p:cNvSpPr>
            <a:spLocks noGrp="1"/>
          </p:cNvSpPr>
          <p:nvPr>
            <p:ph type="ftr" sz="quarter" idx="5"/>
          </p:nvPr>
        </p:nvSpPr>
        <p:spPr>
          <a:xfrm>
            <a:off x="533400" y="9772884"/>
            <a:ext cx="6926668" cy="369332"/>
          </a:xfrm>
        </p:spPr>
        <p:txBody>
          <a:bodyPr/>
          <a:lstStyle/>
          <a:p>
            <a:r>
              <a:rPr lang="en-US" sz="80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6" name="TextBox 15"/>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fruit</a:t>
            </a:r>
            <a:endParaRPr lang="en-US" sz="7200" dirty="0">
              <a:solidFill>
                <a:schemeClr val="tx1">
                  <a:lumMod val="50000"/>
                  <a:lumOff val="50000"/>
                </a:schemeClr>
              </a:solidFill>
              <a:latin typeface="Gabriola" panose="04040605051002020D02" pitchFamily="82" charset="0"/>
            </a:endParaRPr>
          </a:p>
        </p:txBody>
      </p:sp>
      <p:sp>
        <p:nvSpPr>
          <p:cNvPr id="17" name="object 8"/>
          <p:cNvSpPr txBox="1"/>
          <p:nvPr/>
        </p:nvSpPr>
        <p:spPr>
          <a:xfrm>
            <a:off x="391796" y="8174735"/>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smtClean="0">
                <a:solidFill>
                  <a:srgbClr val="231F20"/>
                </a:solidFill>
                <a:cs typeface="Arial"/>
              </a:rPr>
              <a:t>tangelo</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1623782440"/>
              </p:ext>
            </p:extLst>
          </p:nvPr>
        </p:nvGraphicFramePr>
        <p:xfrm>
          <a:off x="391796" y="909770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71463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304800" y="62171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cream cheese </a:t>
            </a:r>
            <a:r>
              <a:rPr lang="en-US" sz="1600" b="1" spc="-25" dirty="0" err="1" smtClean="0">
                <a:solidFill>
                  <a:srgbClr val="231F20"/>
                </a:solidFill>
                <a:cs typeface="Arial"/>
              </a:rPr>
              <a:t>neufchatel</a:t>
            </a:r>
            <a:r>
              <a:rPr lang="en-US" sz="1600" b="1" spc="-25" dirty="0" smtClean="0">
                <a:solidFill>
                  <a:srgbClr val="231F20"/>
                </a:solidFill>
                <a:cs typeface="Arial"/>
              </a:rPr>
              <a:t> </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smtClean="0">
                <a:solidFill>
                  <a:srgbClr val="231F20"/>
                </a:solidFill>
                <a:cs typeface="Arial"/>
              </a:rPr>
              <a:t>ingredients: milk, cream, salt</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168701438"/>
              </p:ext>
            </p:extLst>
          </p:nvPr>
        </p:nvGraphicFramePr>
        <p:xfrm>
          <a:off x="304800" y="202280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5" name="object 4"/>
          <p:cNvSpPr txBox="1"/>
          <p:nvPr/>
        </p:nvSpPr>
        <p:spPr>
          <a:xfrm>
            <a:off x="313660" y="2696617"/>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cream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cream, salt</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2527188596"/>
              </p:ext>
            </p:extLst>
          </p:nvPr>
        </p:nvGraphicFramePr>
        <p:xfrm>
          <a:off x="313660" y="409770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329609" y="4771521"/>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scallion cream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cream, salt, scallions</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2258996487"/>
              </p:ext>
            </p:extLst>
          </p:nvPr>
        </p:nvGraphicFramePr>
        <p:xfrm>
          <a:off x="329609" y="61726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333153" y="6940968"/>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vegetable cream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cream cheese, salt, black pepper, green onions, carrots, bell peppers, garlic</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3231108363"/>
              </p:ext>
            </p:extLst>
          </p:nvPr>
        </p:nvGraphicFramePr>
        <p:xfrm>
          <a:off x="333153" y="834205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39008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233916" y="452113"/>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smoked salmon cream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smoked salmon, cream cheese</a:t>
            </a:r>
          </a:p>
          <a:p>
            <a:pPr marL="12700">
              <a:lnSpc>
                <a:spcPts val="1140"/>
              </a:lnSpc>
            </a:pPr>
            <a:r>
              <a:rPr lang="en-US" sz="1000" spc="-5" dirty="0" smtClean="0">
                <a:solidFill>
                  <a:srgbClr val="FF0000"/>
                </a:solidFill>
                <a:cs typeface="Arial"/>
              </a:rPr>
              <a:t>contains: milk, 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1893856460"/>
              </p:ext>
            </p:extLst>
          </p:nvPr>
        </p:nvGraphicFramePr>
        <p:xfrm>
          <a:off x="233916" y="162301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5" name="object 4"/>
          <p:cNvSpPr txBox="1"/>
          <p:nvPr/>
        </p:nvSpPr>
        <p:spPr>
          <a:xfrm>
            <a:off x="233916" y="2396389"/>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cinnamon raisin cream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cream cheese, raisins, cinnamon, sugar</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3447695232"/>
              </p:ext>
            </p:extLst>
          </p:nvPr>
        </p:nvGraphicFramePr>
        <p:xfrm>
          <a:off x="233916" y="374223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28600" y="4448955"/>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margarine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vegetable oil, soybean oil, palm oil, salt, whey, soy lecithin</a:t>
            </a:r>
          </a:p>
          <a:p>
            <a:pPr marL="12700">
              <a:lnSpc>
                <a:spcPts val="1140"/>
              </a:lnSpc>
            </a:pPr>
            <a:r>
              <a:rPr lang="en-US" sz="1000" spc="-5" dirty="0" smtClean="0">
                <a:solidFill>
                  <a:srgbClr val="FF0000"/>
                </a:solidFill>
                <a:cs typeface="Arial"/>
              </a:rPr>
              <a:t>contains: milk,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4266055834"/>
              </p:ext>
            </p:extLst>
          </p:nvPr>
        </p:nvGraphicFramePr>
        <p:xfrm>
          <a:off x="233916" y="577239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1935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7" name="object 6"/>
          <p:cNvSpPr txBox="1"/>
          <p:nvPr/>
        </p:nvSpPr>
        <p:spPr>
          <a:xfrm>
            <a:off x="329613" y="596950"/>
            <a:ext cx="8928100"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swiss</a:t>
            </a:r>
            <a:r>
              <a:rPr lang="en-US" sz="1600" b="1" spc="25" dirty="0" smtClean="0">
                <a:solidFill>
                  <a:srgbClr val="231F20"/>
                </a:solidFill>
                <a:cs typeface="Arial"/>
              </a:rPr>
              <a:t>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0" dirty="0">
              <a:solidFill>
                <a:srgbClr val="231F20"/>
              </a:solidFill>
              <a:cs typeface="Calibri"/>
            </a:endParaRPr>
          </a:p>
          <a:p>
            <a:pPr marL="12700" marR="5401945">
              <a:lnSpc>
                <a:spcPct val="100000"/>
              </a:lnSpc>
            </a:pPr>
            <a:endParaRPr lang="en-US" sz="1000" b="1" spc="-40" dirty="0" smtClean="0">
              <a:solidFill>
                <a:srgbClr val="A83346"/>
              </a:solidFill>
              <a:cs typeface="Arial"/>
            </a:endParaRPr>
          </a:p>
          <a:p>
            <a:pPr marL="12700" marR="5401945"/>
            <a:r>
              <a:rPr lang="en-US" sz="1000" b="1" spc="-5" dirty="0" smtClean="0">
                <a:solidFill>
                  <a:srgbClr val="231F20"/>
                </a:solidFill>
                <a:cs typeface="Arial"/>
              </a:rPr>
              <a:t>ingredients</a:t>
            </a:r>
            <a:r>
              <a:rPr lang="en-US" sz="1000" b="1" spc="-5" dirty="0">
                <a:solidFill>
                  <a:srgbClr val="231F20"/>
                </a:solidFill>
                <a:cs typeface="Arial"/>
              </a:rPr>
              <a:t>: </a:t>
            </a:r>
            <a:r>
              <a:rPr lang="en-US" sz="1000" b="1" spc="-10" dirty="0">
                <a:solidFill>
                  <a:srgbClr val="231F20"/>
                </a:solidFill>
                <a:cs typeface="Arial"/>
              </a:rPr>
              <a:t>milk, salt, soy lecithin, soy oil</a:t>
            </a:r>
            <a:endParaRPr lang="en-US" sz="1000" dirty="0">
              <a:cs typeface="Arial"/>
            </a:endParaRPr>
          </a:p>
          <a:p>
            <a:pPr marL="12700" marR="5401945">
              <a:lnSpc>
                <a:spcPct val="10000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 soy</a:t>
            </a:r>
          </a:p>
          <a:p>
            <a:pPr marL="12700" marR="5401945">
              <a:lnSpc>
                <a:spcPct val="10000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r>
              <a:rPr lang="en-US" sz="1000" b="1" spc="-10" dirty="0" smtClean="0">
                <a:solidFill>
                  <a:srgbClr val="231F20"/>
                </a:solidFill>
                <a:cs typeface="Arial"/>
              </a:rPr>
              <a:t>:</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3526269299"/>
              </p:ext>
            </p:extLst>
          </p:nvPr>
        </p:nvGraphicFramePr>
        <p:xfrm>
          <a:off x="329609" y="19050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6"/>
          <p:cNvSpPr txBox="1"/>
          <p:nvPr/>
        </p:nvSpPr>
        <p:spPr>
          <a:xfrm>
            <a:off x="329609" y="2625965"/>
            <a:ext cx="8928100"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american</a:t>
            </a:r>
            <a:r>
              <a:rPr lang="en-US" sz="1600" b="1" spc="25" dirty="0" smtClean="0">
                <a:solidFill>
                  <a:srgbClr val="231F20"/>
                </a:solidFill>
                <a:cs typeface="Arial"/>
              </a:rPr>
              <a:t>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0" dirty="0">
              <a:solidFill>
                <a:srgbClr val="231F20"/>
              </a:solidFill>
              <a:cs typeface="Calibri"/>
            </a:endParaRPr>
          </a:p>
          <a:p>
            <a:pPr marL="12700" marR="5401945">
              <a:lnSpc>
                <a:spcPct val="100000"/>
              </a:lnSpc>
            </a:pPr>
            <a:endParaRPr lang="en-US" sz="1000" b="1" spc="-40" dirty="0">
              <a:solidFill>
                <a:srgbClr val="A83346"/>
              </a:solidFill>
              <a:cs typeface="Arial"/>
            </a:endParaRPr>
          </a:p>
          <a:p>
            <a:pPr marL="12700" marR="5401945">
              <a:lnSpc>
                <a:spcPct val="100000"/>
              </a:lnSpc>
            </a:pPr>
            <a:r>
              <a:rPr lang="en-US" sz="1000" b="1" spc="-5" dirty="0">
                <a:solidFill>
                  <a:srgbClr val="231F20"/>
                </a:solidFill>
                <a:cs typeface="Arial"/>
              </a:rPr>
              <a:t>ingredients: </a:t>
            </a:r>
            <a:r>
              <a:rPr lang="en-US" sz="1000" b="1" spc="-5" dirty="0" smtClean="0">
                <a:solidFill>
                  <a:srgbClr val="231F20"/>
                </a:solidFill>
                <a:cs typeface="Arial"/>
              </a:rPr>
              <a:t>milk, salt, cream, soy lecithin</a:t>
            </a:r>
          </a:p>
          <a:p>
            <a:pPr marL="12700" marR="5401945">
              <a:lnSpc>
                <a:spcPct val="10000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 soy</a:t>
            </a:r>
            <a:endParaRPr lang="en-US" sz="1000" dirty="0">
              <a:cs typeface="Arial"/>
            </a:endParaRPr>
          </a:p>
          <a:p>
            <a:pPr marL="12700">
              <a:lnSpc>
                <a:spcPct val="100000"/>
              </a:lnSpc>
              <a:spcBef>
                <a:spcPts val="40"/>
              </a:spcBef>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a:t>
            </a:r>
            <a:r>
              <a:rPr lang="en-US" sz="1000" b="1" spc="5" dirty="0" smtClean="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0" name="object 3"/>
          <p:cNvGraphicFramePr>
            <a:graphicFrameLocks noGrp="1"/>
          </p:cNvGraphicFramePr>
          <p:nvPr>
            <p:extLst>
              <p:ext uri="{D42A27DB-BD31-4B8C-83A1-F6EECF244321}">
                <p14:modId xmlns:p14="http://schemas.microsoft.com/office/powerpoint/2010/main" val="3028938862"/>
              </p:ext>
            </p:extLst>
          </p:nvPr>
        </p:nvGraphicFramePr>
        <p:xfrm>
          <a:off x="329609" y="400290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4"/>
          <p:cNvSpPr txBox="1"/>
          <p:nvPr/>
        </p:nvSpPr>
        <p:spPr>
          <a:xfrm>
            <a:off x="311888" y="4671400"/>
            <a:ext cx="6744334" cy="1233671"/>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red onion</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smtClean="0">
              <a:solidFill>
                <a:srgbClr val="231F20"/>
              </a:solidFill>
              <a:cs typeface="Arial"/>
            </a:endParaRPr>
          </a:p>
          <a:p>
            <a:pPr marL="12700">
              <a:spcBef>
                <a:spcPts val="100"/>
              </a:spcBef>
            </a:pPr>
            <a:r>
              <a:rPr lang="en-US" sz="1000" b="1" spc="-5" dirty="0" smtClean="0">
                <a:solidFill>
                  <a:srgbClr val="231F20"/>
                </a:solidFill>
                <a:cs typeface="Arial"/>
              </a:rPr>
              <a:t>ingredients: red onion</a:t>
            </a:r>
          </a:p>
          <a:p>
            <a:pPr marL="12700">
              <a:spcBef>
                <a:spcPts val="100"/>
              </a:spcBef>
            </a:pPr>
            <a:endParaRPr lang="en-US" sz="1000" b="1" spc="-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3051707572"/>
              </p:ext>
            </p:extLst>
          </p:nvPr>
        </p:nvGraphicFramePr>
        <p:xfrm>
          <a:off x="311888" y="592490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7" name="object 8"/>
          <p:cNvSpPr txBox="1"/>
          <p:nvPr/>
        </p:nvSpPr>
        <p:spPr>
          <a:xfrm>
            <a:off x="304800" y="6632938"/>
            <a:ext cx="6877050" cy="1115690"/>
          </a:xfrm>
          <a:prstGeom prst="rect">
            <a:avLst/>
          </a:prstGeom>
        </p:spPr>
        <p:txBody>
          <a:bodyPr vert="horz" wrap="square" lIns="0" tIns="12700" rIns="0" bIns="0" rtlCol="0">
            <a:spAutoFit/>
          </a:bodyPr>
          <a:lstStyle/>
          <a:p>
            <a:pPr marL="12700">
              <a:lnSpc>
                <a:spcPts val="1860"/>
              </a:lnSpc>
              <a:spcBef>
                <a:spcPts val="100"/>
              </a:spcBef>
            </a:pPr>
            <a:r>
              <a:rPr lang="en-US" sz="1600" b="1" spc="-10" dirty="0" smtClean="0">
                <a:solidFill>
                  <a:srgbClr val="231F20"/>
                </a:solidFill>
                <a:cs typeface="Arial"/>
              </a:rPr>
              <a:t>sliced tomato</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 slice</a:t>
            </a:r>
            <a:endParaRPr lang="en-US" sz="1000" spc="70" dirty="0">
              <a:solidFill>
                <a:srgbClr val="231F20"/>
              </a:solidFill>
              <a:cs typeface="Calibri"/>
            </a:endParaRPr>
          </a:p>
          <a:p>
            <a:pPr marL="12700">
              <a:lnSpc>
                <a:spcPts val="1140"/>
              </a:lnSpc>
            </a:pPr>
            <a:r>
              <a:rPr lang="en-US" sz="1000" spc="55" dirty="0">
                <a:solidFill>
                  <a:srgbClr val="231F20"/>
                </a:solidFill>
                <a:cs typeface="Calibri"/>
              </a:rPr>
              <a:t>vegan</a:t>
            </a:r>
          </a:p>
          <a:p>
            <a:pPr marL="12700">
              <a:lnSpc>
                <a:spcPts val="1140"/>
              </a:lnSpc>
            </a:pPr>
            <a:endParaRPr lang="en-US" sz="1000" dirty="0" smtClean="0">
              <a:cs typeface="Arial"/>
            </a:endParaRPr>
          </a:p>
          <a:p>
            <a:pPr marL="12700">
              <a:lnSpc>
                <a:spcPts val="1140"/>
              </a:lnSpc>
            </a:pPr>
            <a:r>
              <a:rPr lang="en-US" sz="1000" b="1" dirty="0" smtClean="0">
                <a:cs typeface="Arial"/>
              </a:rPr>
              <a:t>ingredients: tomato</a:t>
            </a:r>
          </a:p>
          <a:p>
            <a:pPr marL="12700">
              <a:lnSpc>
                <a:spcPts val="1140"/>
              </a:lnSpc>
            </a:pPr>
            <a:endParaRPr lang="en-US" sz="1000" dirty="0" smtClean="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8" name="object 3"/>
          <p:cNvGraphicFramePr>
            <a:graphicFrameLocks noGrp="1"/>
          </p:cNvGraphicFramePr>
          <p:nvPr>
            <p:extLst>
              <p:ext uri="{D42A27DB-BD31-4B8C-83A1-F6EECF244321}">
                <p14:modId xmlns:p14="http://schemas.microsoft.com/office/powerpoint/2010/main" val="3233887694"/>
              </p:ext>
            </p:extLst>
          </p:nvPr>
        </p:nvGraphicFramePr>
        <p:xfrm>
          <a:off x="311888" y="776846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37732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498" y="580110"/>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english muffin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dirty="0"/>
              <a:t>wheat flour, barley flour, farina, yeast, sugar, salt, soybean oil, grain vinegar, milk, soy flour, whey</a:t>
            </a:r>
            <a:endParaRPr lang="en-US" sz="1000" b="1" spc="-5" dirty="0">
              <a:solidFill>
                <a:srgbClr val="231F20"/>
              </a:solidFill>
              <a:cs typeface="Arial"/>
            </a:endParaRPr>
          </a:p>
          <a:p>
            <a:pPr marL="12700">
              <a:lnSpc>
                <a:spcPts val="1180"/>
              </a:lnSpc>
            </a:pPr>
            <a:r>
              <a:rPr lang="en-US" sz="1000" dirty="0">
                <a:solidFill>
                  <a:srgbClr val="FF0000"/>
                </a:solidFill>
                <a:cs typeface="Arial"/>
              </a:rPr>
              <a:t>contains: milk, wheat, </a:t>
            </a:r>
            <a:r>
              <a:rPr lang="en-US" sz="1000" dirty="0" smtClean="0">
                <a:solidFill>
                  <a:srgbClr val="FF0000"/>
                </a:solidFill>
                <a:cs typeface="Arial"/>
              </a:rPr>
              <a:t>soy</a:t>
            </a:r>
          </a:p>
          <a:p>
            <a:pPr marL="12700">
              <a:lnSpc>
                <a:spcPts val="118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1754354420"/>
              </p:ext>
            </p:extLst>
          </p:nvPr>
        </p:nvGraphicFramePr>
        <p:xfrm>
          <a:off x="444498" y="2209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N/A</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N/A</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502" y="2890227"/>
            <a:ext cx="6744334" cy="1397819"/>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honey wheat english muffin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dirty="0">
                <a:cs typeface="Calibri"/>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wheat flour, barley flour, whole wheat flour, modified food starch, farina, honey, yeast, sugar, salt, soybean oil, malt, milk, soy flour, whey, wheat gluten </a:t>
            </a:r>
          </a:p>
          <a:p>
            <a:pPr marL="12700">
              <a:lnSpc>
                <a:spcPts val="1140"/>
              </a:lnSpc>
            </a:pPr>
            <a:r>
              <a:rPr lang="en-US" sz="1000" dirty="0">
                <a:solidFill>
                  <a:srgbClr val="FF0000"/>
                </a:solidFill>
                <a:cs typeface="Arial"/>
              </a:rPr>
              <a:t>contains: milk, wheat, </a:t>
            </a:r>
            <a:r>
              <a:rPr lang="en-US" sz="1000" dirty="0" smtClean="0">
                <a:solidFill>
                  <a:srgbClr val="FF0000"/>
                </a:solidFill>
                <a:cs typeface="Arial"/>
              </a:rPr>
              <a:t>soy</a:t>
            </a:r>
          </a:p>
          <a:p>
            <a:pPr marL="12700">
              <a:lnSpc>
                <a:spcPts val="114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2" name="object 3"/>
          <p:cNvGraphicFramePr>
            <a:graphicFrameLocks noGrp="1"/>
          </p:cNvGraphicFramePr>
          <p:nvPr>
            <p:extLst>
              <p:ext uri="{D42A27DB-BD31-4B8C-83A1-F6EECF244321}">
                <p14:modId xmlns:p14="http://schemas.microsoft.com/office/powerpoint/2010/main" val="1681632049"/>
              </p:ext>
            </p:extLst>
          </p:nvPr>
        </p:nvGraphicFramePr>
        <p:xfrm>
          <a:off x="437027" y="427620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N/A</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8" name="Footer Placeholder 7">
            <a:extLst>
              <a:ext uri="{FF2B5EF4-FFF2-40B4-BE49-F238E27FC236}">
                <a16:creationId xmlns:a16="http://schemas.microsoft.com/office/drawing/2014/main" id="{51F21A78-6D86-435E-9343-7D821484CA0A}"/>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2"/>
          <p:cNvSpPr txBox="1"/>
          <p:nvPr/>
        </p:nvSpPr>
        <p:spPr>
          <a:xfrm>
            <a:off x="444498" y="4721453"/>
            <a:ext cx="6870065" cy="1343316"/>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t</a:t>
            </a:r>
            <a:r>
              <a:rPr lang="en-US" sz="1600" b="1" spc="-25" dirty="0" smtClean="0">
                <a:solidFill>
                  <a:srgbClr val="231F20"/>
                </a:solidFill>
                <a:cs typeface="Arial"/>
              </a:rPr>
              <a:t>urkey bacon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1oz</a:t>
            </a:r>
            <a:endParaRPr lang="en-US" sz="1000" spc="65" dirty="0">
              <a:solidFill>
                <a:srgbClr val="231F20"/>
              </a:solidFill>
              <a:cs typeface="Calibri"/>
            </a:endParaRPr>
          </a:p>
          <a:p>
            <a:pPr marL="12700">
              <a:lnSpc>
                <a:spcPts val="1140"/>
              </a:lnSpc>
            </a:pPr>
            <a:endParaRPr lang="en-US" sz="950" dirty="0">
              <a:cs typeface="Calibri"/>
            </a:endParaRPr>
          </a:p>
          <a:p>
            <a:pPr marL="12700">
              <a:spcBef>
                <a:spcPts val="40"/>
              </a:spcBef>
            </a:pPr>
            <a:r>
              <a:rPr lang="en-US" sz="1000" b="1" spc="15" dirty="0" smtClean="0">
                <a:solidFill>
                  <a:srgbClr val="231F20"/>
                </a:solidFill>
                <a:cs typeface="Arial"/>
              </a:rPr>
              <a:t>Ingredients: </a:t>
            </a:r>
            <a:r>
              <a:rPr lang="en-US" sz="1000" b="1" spc="-10" dirty="0">
                <a:solidFill>
                  <a:srgbClr val="231F20"/>
                </a:solidFill>
                <a:cs typeface="Arial"/>
              </a:rPr>
              <a:t>turkey, salt</a:t>
            </a:r>
            <a:endParaRPr lang="en-US" sz="1000" dirty="0">
              <a:cs typeface="Arial"/>
            </a:endParaRPr>
          </a:p>
          <a:p>
            <a:pPr marL="12700">
              <a:lnSpc>
                <a:spcPct val="100000"/>
              </a:lnSpc>
              <a:spcBef>
                <a:spcPts val="40"/>
              </a:spcBef>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2" name="object 2"/>
          <p:cNvSpPr txBox="1"/>
          <p:nvPr/>
        </p:nvSpPr>
        <p:spPr>
          <a:xfrm>
            <a:off x="437027" y="6664577"/>
            <a:ext cx="6870065" cy="1317668"/>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t</a:t>
            </a:r>
            <a:r>
              <a:rPr lang="en-US" sz="1600" b="1" spc="-25" dirty="0" smtClean="0">
                <a:solidFill>
                  <a:srgbClr val="231F20"/>
                </a:solidFill>
                <a:cs typeface="Arial"/>
              </a:rPr>
              <a:t>urkey sausage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1oz</a:t>
            </a:r>
            <a:endParaRPr lang="en-US" sz="1000" spc="65" dirty="0">
              <a:solidFill>
                <a:srgbClr val="231F20"/>
              </a:solidFill>
              <a:cs typeface="Calibri"/>
            </a:endParaRPr>
          </a:p>
          <a:p>
            <a:pPr marL="12700">
              <a:lnSpc>
                <a:spcPts val="1140"/>
              </a:lnSpc>
            </a:pPr>
            <a:endParaRPr lang="en-US" sz="1000" b="1" spc="-10" dirty="0" smtClean="0">
              <a:solidFill>
                <a:srgbClr val="231F20"/>
              </a:solidFill>
              <a:cs typeface="Arial"/>
            </a:endParaRPr>
          </a:p>
          <a:p>
            <a:pPr marL="12700">
              <a:lnSpc>
                <a:spcPts val="1140"/>
              </a:lnSpc>
            </a:pPr>
            <a:r>
              <a:rPr lang="en-US" sz="1000" b="1" spc="-10" dirty="0" smtClean="0">
                <a:solidFill>
                  <a:srgbClr val="231F20"/>
                </a:solidFill>
                <a:cs typeface="Arial"/>
              </a:rPr>
              <a:t>Ingredients: turkey</a:t>
            </a:r>
            <a:r>
              <a:rPr lang="en-US" sz="1000" b="1" spc="-10" dirty="0">
                <a:solidFill>
                  <a:srgbClr val="231F20"/>
                </a:solidFill>
                <a:cs typeface="Arial"/>
              </a:rPr>
              <a:t>, salt, spices, </a:t>
            </a:r>
            <a:r>
              <a:rPr lang="en-US" sz="1000" b="1" spc="-10" dirty="0" smtClean="0">
                <a:solidFill>
                  <a:srgbClr val="231F20"/>
                </a:solidFill>
                <a:cs typeface="Arial"/>
              </a:rPr>
              <a:t>vinegar</a:t>
            </a:r>
          </a:p>
          <a:p>
            <a:pPr marL="12700">
              <a:lnSpc>
                <a:spcPts val="1140"/>
              </a:lnSpc>
            </a:pPr>
            <a:endParaRPr lang="en-US" sz="950" dirty="0">
              <a:cs typeface="Calibri"/>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3522582996"/>
              </p:ext>
            </p:extLst>
          </p:nvPr>
        </p:nvGraphicFramePr>
        <p:xfrm>
          <a:off x="444498" y="610683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14" name="object 3"/>
          <p:cNvGraphicFramePr>
            <a:graphicFrameLocks noGrp="1"/>
          </p:cNvGraphicFramePr>
          <p:nvPr>
            <p:extLst>
              <p:ext uri="{D42A27DB-BD31-4B8C-83A1-F6EECF244321}">
                <p14:modId xmlns:p14="http://schemas.microsoft.com/office/powerpoint/2010/main" val="1449098294"/>
              </p:ext>
            </p:extLst>
          </p:nvPr>
        </p:nvGraphicFramePr>
        <p:xfrm>
          <a:off x="444498" y="8024312"/>
          <a:ext cx="3746502" cy="565668"/>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78966">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2814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4" name="Footer Placeholder 7">
            <a:extLst>
              <a:ext uri="{FF2B5EF4-FFF2-40B4-BE49-F238E27FC236}">
                <a16:creationId xmlns:a16="http://schemas.microsoft.com/office/drawing/2014/main" id="{46D2DA74-138E-4D40-BCBE-05551DD2C7F2}"/>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1" name="object 2"/>
          <p:cNvSpPr txBox="1"/>
          <p:nvPr/>
        </p:nvSpPr>
        <p:spPr>
          <a:xfrm>
            <a:off x="348804" y="4619928"/>
            <a:ext cx="6870065" cy="1561325"/>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eggs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a:t>
            </a:r>
            <a:endParaRPr lang="en-US" sz="1000" spc="65" dirty="0">
              <a:solidFill>
                <a:srgbClr val="231F20"/>
              </a:solidFill>
              <a:cs typeface="Calibri"/>
            </a:endParaRPr>
          </a:p>
          <a:p>
            <a:pPr marL="12700">
              <a:lnSpc>
                <a:spcPts val="1140"/>
              </a:lnSpc>
            </a:pPr>
            <a:r>
              <a:rPr lang="en-US" sz="1000" spc="55" dirty="0" smtClean="0">
                <a:solidFill>
                  <a:srgbClr val="231F20"/>
                </a:solidFill>
                <a:cs typeface="Calibri"/>
              </a:rPr>
              <a:t>vegetarian</a:t>
            </a:r>
          </a:p>
          <a:p>
            <a:pPr marL="12700">
              <a:lnSpc>
                <a:spcPts val="1140"/>
              </a:lnSpc>
            </a:pPr>
            <a:endParaRPr lang="en-US" sz="1000" spc="55" dirty="0">
              <a:solidFill>
                <a:srgbClr val="231F20"/>
              </a:solidFill>
              <a:cs typeface="Calibri"/>
            </a:endParaRPr>
          </a:p>
          <a:p>
            <a:pPr marL="12700">
              <a:lnSpc>
                <a:spcPts val="1180"/>
              </a:lnSpc>
            </a:pPr>
            <a:r>
              <a:rPr lang="en-US" sz="1000" b="1" spc="-5" dirty="0" smtClean="0">
                <a:solidFill>
                  <a:srgbClr val="231F20"/>
                </a:solidFill>
                <a:cs typeface="Arial"/>
              </a:rPr>
              <a:t>ingredients</a:t>
            </a:r>
            <a:r>
              <a:rPr lang="en-US" sz="1000" b="1" spc="-5" dirty="0">
                <a:solidFill>
                  <a:srgbClr val="231F20"/>
                </a:solidFill>
                <a:cs typeface="Arial"/>
              </a:rPr>
              <a:t>: </a:t>
            </a:r>
            <a:r>
              <a:rPr lang="en-US" sz="1000" b="1" spc="-5" dirty="0" smtClean="0">
                <a:solidFill>
                  <a:srgbClr val="231F20"/>
                </a:solidFill>
                <a:cs typeface="Arial"/>
              </a:rPr>
              <a:t>eggs, olive oil</a:t>
            </a:r>
            <a:endParaRPr lang="en-US" sz="1000" dirty="0">
              <a:cs typeface="Arial"/>
            </a:endParaRPr>
          </a:p>
          <a:p>
            <a:pPr marL="12700">
              <a:lnSpc>
                <a:spcPts val="940"/>
              </a:lnSpc>
            </a:pPr>
            <a:r>
              <a:rPr lang="en-US" sz="1000" dirty="0">
                <a:solidFill>
                  <a:srgbClr val="FF0000"/>
                </a:solidFill>
                <a:cs typeface="Arial"/>
              </a:rPr>
              <a:t>contains: egg</a:t>
            </a:r>
            <a:endParaRPr lang="en-US" sz="1000" dirty="0">
              <a:cs typeface="Calibri"/>
            </a:endParaRPr>
          </a:p>
          <a:p>
            <a:pPr marL="12700">
              <a:lnSpc>
                <a:spcPts val="940"/>
              </a:lnSpc>
            </a:pPr>
            <a:endParaRPr lang="en-US" sz="800" dirty="0">
              <a:cs typeface="Microsoft Sans Serif"/>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7" name="object 3"/>
          <p:cNvGraphicFramePr>
            <a:graphicFrameLocks noGrp="1"/>
          </p:cNvGraphicFramePr>
          <p:nvPr>
            <p:extLst/>
          </p:nvPr>
        </p:nvGraphicFramePr>
        <p:xfrm>
          <a:off x="348801" y="616833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8" name="object 4"/>
          <p:cNvSpPr txBox="1"/>
          <p:nvPr/>
        </p:nvSpPr>
        <p:spPr>
          <a:xfrm>
            <a:off x="348809" y="560635"/>
            <a:ext cx="6744334" cy="1256754"/>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egg whites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a:t>
            </a:r>
            <a:endParaRPr lang="en-US" sz="1000" spc="70" dirty="0">
              <a:solidFill>
                <a:srgbClr val="231F20"/>
              </a:solidFill>
              <a:cs typeface="Calibri"/>
            </a:endParaRPr>
          </a:p>
          <a:p>
            <a:pPr marL="12700">
              <a:lnSpc>
                <a:spcPts val="1140"/>
              </a:lnSpc>
            </a:pPr>
            <a:r>
              <a:rPr lang="en-US" sz="1000" spc="55" dirty="0">
                <a:solidFill>
                  <a:srgbClr val="231F20"/>
                </a:solidFill>
                <a:cs typeface="Calibri"/>
              </a:rPr>
              <a:t>vegetarian </a:t>
            </a:r>
            <a:endParaRPr lang="en-US" sz="1000" spc="55" dirty="0" smtClean="0">
              <a:solidFill>
                <a:srgbClr val="231F20"/>
              </a:solidFill>
              <a:cs typeface="Calibri"/>
            </a:endParaRPr>
          </a:p>
          <a:p>
            <a:pPr marL="12700">
              <a:lnSpc>
                <a:spcPts val="1140"/>
              </a:lnSpc>
            </a:pPr>
            <a:endParaRPr lang="en-US" sz="1000" spc="55" dirty="0">
              <a:solidFill>
                <a:srgbClr val="231F20"/>
              </a:solidFill>
              <a:cs typeface="Calibri"/>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egg </a:t>
            </a:r>
            <a:r>
              <a:rPr lang="en-US" sz="1000" b="1" spc="-5" dirty="0" smtClean="0">
                <a:solidFill>
                  <a:srgbClr val="231F20"/>
                </a:solidFill>
                <a:cs typeface="Arial"/>
              </a:rPr>
              <a:t>whites, olive oil</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a:t>
            </a:r>
            <a:endParaRPr lang="en-US" sz="1000" b="1" spc="-40" dirty="0">
              <a:solidFill>
                <a:srgbClr val="A83346"/>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9" name="object 3"/>
          <p:cNvGraphicFramePr>
            <a:graphicFrameLocks noGrp="1"/>
          </p:cNvGraphicFramePr>
          <p:nvPr>
            <p:extLst/>
          </p:nvPr>
        </p:nvGraphicFramePr>
        <p:xfrm>
          <a:off x="348805" y="180257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0" name="object 4"/>
          <p:cNvSpPr txBox="1"/>
          <p:nvPr/>
        </p:nvSpPr>
        <p:spPr>
          <a:xfrm>
            <a:off x="348805" y="2715494"/>
            <a:ext cx="6744334" cy="1256754"/>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egg whites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6</a:t>
            </a:r>
            <a:r>
              <a:rPr lang="en-US" sz="1000" spc="70" dirty="0" smtClean="0">
                <a:solidFill>
                  <a:srgbClr val="231F20"/>
                </a:solidFill>
                <a:cs typeface="Calibri"/>
              </a:rPr>
              <a:t>oz</a:t>
            </a:r>
            <a:endParaRPr lang="en-US" sz="1000" spc="70" dirty="0">
              <a:solidFill>
                <a:srgbClr val="231F20"/>
              </a:solidFill>
              <a:cs typeface="Calibri"/>
            </a:endParaRPr>
          </a:p>
          <a:p>
            <a:pPr marL="12700">
              <a:lnSpc>
                <a:spcPts val="1140"/>
              </a:lnSpc>
            </a:pPr>
            <a:r>
              <a:rPr lang="en-US" sz="1000" spc="55" dirty="0">
                <a:solidFill>
                  <a:srgbClr val="231F20"/>
                </a:solidFill>
                <a:cs typeface="Calibri"/>
              </a:rPr>
              <a:t>vegetarian </a:t>
            </a:r>
            <a:endParaRPr lang="en-US" sz="1000" spc="55" dirty="0" smtClean="0">
              <a:solidFill>
                <a:srgbClr val="231F20"/>
              </a:solidFill>
              <a:cs typeface="Calibri"/>
            </a:endParaRPr>
          </a:p>
          <a:p>
            <a:pPr marL="12700">
              <a:lnSpc>
                <a:spcPts val="1140"/>
              </a:lnSpc>
            </a:pPr>
            <a:endParaRPr lang="en-US" sz="1000" spc="55" dirty="0">
              <a:solidFill>
                <a:srgbClr val="231F20"/>
              </a:solidFill>
              <a:cs typeface="Calibri"/>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egg </a:t>
            </a:r>
            <a:r>
              <a:rPr lang="en-US" sz="1000" b="1" spc="-5" dirty="0" smtClean="0">
                <a:solidFill>
                  <a:srgbClr val="231F20"/>
                </a:solidFill>
                <a:cs typeface="Arial"/>
              </a:rPr>
              <a:t>whites, olive oil</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a:t>
            </a:r>
            <a:endParaRPr lang="en-US" sz="1000" b="1" spc="-40" dirty="0">
              <a:solidFill>
                <a:srgbClr val="A83346"/>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31" name="object 3"/>
          <p:cNvGraphicFramePr>
            <a:graphicFrameLocks noGrp="1"/>
          </p:cNvGraphicFramePr>
          <p:nvPr>
            <p:extLst/>
          </p:nvPr>
        </p:nvGraphicFramePr>
        <p:xfrm>
          <a:off x="348801" y="395742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2" name="object 2"/>
          <p:cNvSpPr txBox="1"/>
          <p:nvPr/>
        </p:nvSpPr>
        <p:spPr>
          <a:xfrm>
            <a:off x="355786" y="7036032"/>
            <a:ext cx="6870065" cy="1243289"/>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eggs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6</a:t>
            </a:r>
            <a:r>
              <a:rPr lang="en-US" sz="1000" spc="70" dirty="0" smtClean="0">
                <a:solidFill>
                  <a:srgbClr val="231F20"/>
                </a:solidFill>
                <a:cs typeface="Calibri"/>
              </a:rPr>
              <a:t>oz</a:t>
            </a:r>
            <a:endParaRPr lang="en-US" sz="1000" spc="65" dirty="0">
              <a:solidFill>
                <a:srgbClr val="231F20"/>
              </a:solidFill>
              <a:cs typeface="Calibri"/>
            </a:endParaRPr>
          </a:p>
          <a:p>
            <a:pPr marL="12700">
              <a:lnSpc>
                <a:spcPts val="1140"/>
              </a:lnSpc>
            </a:pPr>
            <a:r>
              <a:rPr lang="en-US" sz="1000" spc="55" dirty="0" smtClean="0">
                <a:solidFill>
                  <a:srgbClr val="231F20"/>
                </a:solidFill>
                <a:cs typeface="Calibri"/>
              </a:rPr>
              <a:t>vegetarian</a:t>
            </a:r>
          </a:p>
          <a:p>
            <a:pPr marL="12700">
              <a:lnSpc>
                <a:spcPts val="1140"/>
              </a:lnSpc>
            </a:pPr>
            <a:endParaRPr lang="en-US" sz="1000" spc="55" dirty="0">
              <a:solidFill>
                <a:srgbClr val="231F20"/>
              </a:solidFill>
              <a:cs typeface="Calibri"/>
            </a:endParaRPr>
          </a:p>
          <a:p>
            <a:pPr marL="12700">
              <a:lnSpc>
                <a:spcPts val="1180"/>
              </a:lnSpc>
            </a:pPr>
            <a:r>
              <a:rPr lang="en-US" sz="1000" b="1" spc="-5" dirty="0" smtClean="0">
                <a:solidFill>
                  <a:srgbClr val="231F20"/>
                </a:solidFill>
                <a:cs typeface="Arial"/>
              </a:rPr>
              <a:t>ingredients</a:t>
            </a:r>
            <a:r>
              <a:rPr lang="en-US" sz="1000" b="1" spc="-5" dirty="0">
                <a:solidFill>
                  <a:srgbClr val="231F20"/>
                </a:solidFill>
                <a:cs typeface="Arial"/>
              </a:rPr>
              <a:t>: </a:t>
            </a:r>
            <a:r>
              <a:rPr lang="en-US" sz="1000" b="1" spc="-5" dirty="0" smtClean="0">
                <a:solidFill>
                  <a:srgbClr val="231F20"/>
                </a:solidFill>
                <a:cs typeface="Arial"/>
              </a:rPr>
              <a:t>eggs, olive oil</a:t>
            </a:r>
            <a:endParaRPr lang="en-US" sz="1000" dirty="0">
              <a:cs typeface="Arial"/>
            </a:endParaRPr>
          </a:p>
          <a:p>
            <a:pPr marL="12700">
              <a:lnSpc>
                <a:spcPts val="940"/>
              </a:lnSpc>
            </a:pPr>
            <a:r>
              <a:rPr lang="en-US" sz="1000" dirty="0">
                <a:solidFill>
                  <a:srgbClr val="FF0000"/>
                </a:solidFill>
                <a:cs typeface="Arial"/>
              </a:rPr>
              <a:t>contains: egg</a:t>
            </a:r>
            <a:endParaRPr lang="en-US" sz="1000" dirty="0">
              <a:cs typeface="Calibri"/>
            </a:endParaRPr>
          </a:p>
          <a:p>
            <a:pPr marL="12700">
              <a:lnSpc>
                <a:spcPts val="940"/>
              </a:lnSpc>
            </a:pPr>
            <a:endParaRPr lang="en-US" sz="800" dirty="0">
              <a:cs typeface="Microsoft Sans Serif"/>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33" name="object 3"/>
          <p:cNvGraphicFramePr>
            <a:graphicFrameLocks noGrp="1"/>
          </p:cNvGraphicFramePr>
          <p:nvPr>
            <p:extLst/>
          </p:nvPr>
        </p:nvGraphicFramePr>
        <p:xfrm>
          <a:off x="348801" y="828632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03906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381004" y="508552"/>
            <a:ext cx="8928100"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shredded cheddar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0" dirty="0">
              <a:solidFill>
                <a:srgbClr val="231F20"/>
              </a:solidFill>
              <a:cs typeface="Calibri"/>
            </a:endParaRPr>
          </a:p>
          <a:p>
            <a:pPr marL="12700" marR="5401945">
              <a:lnSpc>
                <a:spcPct val="100000"/>
              </a:lnSpc>
            </a:pPr>
            <a:endParaRPr lang="en-US" sz="1000" b="1" spc="-40" dirty="0">
              <a:solidFill>
                <a:srgbClr val="A83346"/>
              </a:solidFill>
              <a:cs typeface="Arial"/>
            </a:endParaRPr>
          </a:p>
          <a:p>
            <a:pPr marL="12700" marR="5401945">
              <a:lnSpc>
                <a:spcPct val="100000"/>
              </a:lnSpc>
            </a:pPr>
            <a:r>
              <a:rPr lang="en-US" sz="1000" b="1" spc="-5" dirty="0">
                <a:solidFill>
                  <a:srgbClr val="231F20"/>
                </a:solidFill>
                <a:cs typeface="Arial"/>
              </a:rPr>
              <a:t>ingredients: milk, potato starch, annatto, salt, powdered cellulose</a:t>
            </a:r>
          </a:p>
          <a:p>
            <a:pPr marL="12700" marR="5401945">
              <a:lnSpc>
                <a:spcPct val="100000"/>
              </a:lnSpc>
            </a:pPr>
            <a:r>
              <a:rPr lang="en-US" sz="1000" dirty="0">
                <a:solidFill>
                  <a:srgbClr val="FF0000"/>
                </a:solidFill>
                <a:cs typeface="Arial"/>
              </a:rPr>
              <a:t>contains: </a:t>
            </a:r>
            <a:r>
              <a:rPr lang="en-US" sz="1000" dirty="0" smtClean="0">
                <a:solidFill>
                  <a:srgbClr val="FF0000"/>
                </a:solidFill>
                <a:cs typeface="Arial"/>
              </a:rPr>
              <a:t>milk</a:t>
            </a:r>
          </a:p>
          <a:p>
            <a:pPr marL="12700" marR="5401945">
              <a:lnSpc>
                <a:spcPct val="10000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381004" y="2578880"/>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err="1">
                <a:solidFill>
                  <a:srgbClr val="231F20"/>
                </a:solidFill>
                <a:cs typeface="Arial"/>
              </a:rPr>
              <a:t>monterey</a:t>
            </a:r>
            <a:r>
              <a:rPr lang="en-US" sz="1600" b="1" spc="-10" dirty="0">
                <a:solidFill>
                  <a:srgbClr val="231F20"/>
                </a:solidFill>
                <a:cs typeface="Arial"/>
              </a:rPr>
              <a:t> jack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5" dirty="0" smtClean="0">
              <a:solidFill>
                <a:srgbClr val="231F20"/>
              </a:solidFill>
              <a:cs typeface="Calibri"/>
            </a:endParaRPr>
          </a:p>
          <a:p>
            <a:pPr marL="12700">
              <a:lnSpc>
                <a:spcPts val="1140"/>
              </a:lnSpc>
            </a:pPr>
            <a:endParaRPr lang="en-US" sz="1000" b="1" spc="70" dirty="0">
              <a:solidFill>
                <a:srgbClr val="231F20"/>
              </a:solidFill>
              <a:cs typeface="Arial"/>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milk, salt, annatto, potato starch, powdered cellulose</a:t>
            </a:r>
          </a:p>
          <a:p>
            <a:pPr marL="12700">
              <a:lnSpc>
                <a:spcPts val="1140"/>
              </a:lnSpc>
            </a:pPr>
            <a:r>
              <a:rPr lang="en-US" sz="1000" dirty="0">
                <a:solidFill>
                  <a:srgbClr val="FF0000"/>
                </a:solidFill>
                <a:cs typeface="Arial"/>
              </a:rPr>
              <a:t>contains: milk</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3" name="object 3"/>
          <p:cNvGraphicFramePr>
            <a:graphicFrameLocks noGrp="1"/>
          </p:cNvGraphicFramePr>
          <p:nvPr>
            <p:extLst>
              <p:ext uri="{D42A27DB-BD31-4B8C-83A1-F6EECF244321}">
                <p14:modId xmlns:p14="http://schemas.microsoft.com/office/powerpoint/2010/main" val="3739696488"/>
              </p:ext>
            </p:extLst>
          </p:nvPr>
        </p:nvGraphicFramePr>
        <p:xfrm>
          <a:off x="381000" y="1828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1788755572"/>
              </p:ext>
            </p:extLst>
          </p:nvPr>
        </p:nvGraphicFramePr>
        <p:xfrm>
          <a:off x="381000" y="383563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381004" y="4679809"/>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feta cheese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b="1" spc="70" dirty="0">
              <a:solidFill>
                <a:srgbClr val="231F20"/>
              </a:solidFill>
              <a:cs typeface="Arial"/>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milk, salt</a:t>
            </a:r>
          </a:p>
          <a:p>
            <a:pPr marL="12700">
              <a:lnSpc>
                <a:spcPts val="1140"/>
              </a:lnSpc>
            </a:pPr>
            <a:r>
              <a:rPr lang="en-US" sz="1000" dirty="0">
                <a:solidFill>
                  <a:srgbClr val="FF0000"/>
                </a:solidFill>
                <a:cs typeface="Arial"/>
              </a:rPr>
              <a:t>contains: </a:t>
            </a:r>
            <a:r>
              <a:rPr lang="en-US" sz="1000" dirty="0" smtClean="0">
                <a:solidFill>
                  <a:srgbClr val="FF0000"/>
                </a:solidFill>
                <a:cs typeface="Arial"/>
              </a:rPr>
              <a:t>milk</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2457269003"/>
              </p:ext>
            </p:extLst>
          </p:nvPr>
        </p:nvGraphicFramePr>
        <p:xfrm>
          <a:off x="380427" y="593656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56A535D7-40BF-4353-91F5-8C4547158B87}"/>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457200" y="739985"/>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diced turkey</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endParaRPr lang="en-US" sz="1000" b="1" spc="-40" dirty="0">
              <a:solidFill>
                <a:srgbClr val="A83346"/>
              </a:solidFill>
              <a:cs typeface="Arial"/>
            </a:endParaRPr>
          </a:p>
          <a:p>
            <a:pPr marL="12700">
              <a:lnSpc>
                <a:spcPts val="1140"/>
              </a:lnSpc>
            </a:pPr>
            <a:r>
              <a:rPr lang="en-US" sz="1000" b="1" spc="-5" dirty="0">
                <a:solidFill>
                  <a:srgbClr val="231F20"/>
                </a:solidFill>
                <a:cs typeface="Arial"/>
              </a:rPr>
              <a:t>ingredients: turkey, modified food starch, salt</a:t>
            </a:r>
          </a:p>
          <a:p>
            <a:pPr marL="12700">
              <a:lnSpc>
                <a:spcPts val="1140"/>
              </a:lnSpc>
            </a:pPr>
            <a:r>
              <a:rPr lang="en-US" sz="1000" dirty="0">
                <a:solidFill>
                  <a:srgbClr val="FF0000"/>
                </a:solidFill>
                <a:cs typeface="Arial"/>
              </a:rPr>
              <a:t>contains: wheat (at risk</a:t>
            </a:r>
            <a:r>
              <a:rPr lang="en-US" sz="1000" dirty="0" smtClean="0">
                <a:solidFill>
                  <a:srgbClr val="FF0000"/>
                </a:solidFill>
                <a:cs typeface="Arial"/>
              </a:rPr>
              <a:t>)</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64083" y="2570212"/>
            <a:ext cx="8242300" cy="1154162"/>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diced ham</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1oz</a:t>
            </a:r>
          </a:p>
          <a:p>
            <a:pPr marL="12700">
              <a:lnSpc>
                <a:spcPts val="1140"/>
              </a:lnSpc>
            </a:pPr>
            <a:endParaRPr lang="en-US" sz="1000" spc="70" dirty="0">
              <a:solidFill>
                <a:srgbClr val="231F20"/>
              </a:solidFill>
              <a:cs typeface="Calibri"/>
            </a:endParaRPr>
          </a:p>
          <a:p>
            <a:pPr marL="12700" marR="5401945">
              <a:lnSpc>
                <a:spcPct val="100000"/>
              </a:lnSpc>
            </a:pPr>
            <a:r>
              <a:rPr lang="en-US" sz="1000" b="1" spc="-5" dirty="0" smtClean="0">
                <a:solidFill>
                  <a:srgbClr val="231F20"/>
                </a:solidFill>
                <a:cs typeface="Arial"/>
              </a:rPr>
              <a:t>ingredients</a:t>
            </a:r>
            <a:r>
              <a:rPr lang="en-US" sz="1000" b="1" spc="-5" dirty="0">
                <a:solidFill>
                  <a:srgbClr val="231F20"/>
                </a:solidFill>
                <a:cs typeface="Arial"/>
              </a:rPr>
              <a:t>: pork, modified food starch, salt</a:t>
            </a:r>
          </a:p>
          <a:p>
            <a:pPr marL="12700" marR="5401945"/>
            <a:r>
              <a:rPr lang="en-US" sz="1000" dirty="0">
                <a:solidFill>
                  <a:srgbClr val="FF0000"/>
                </a:solidFill>
                <a:cs typeface="Arial"/>
              </a:rPr>
              <a:t>contains: wheat (at risk)</a:t>
            </a:r>
            <a:endParaRPr lang="en-US" sz="1000" b="1" spc="-40" dirty="0">
              <a:solidFill>
                <a:srgbClr val="A83346"/>
              </a:solidFill>
              <a:cs typeface="Arial"/>
            </a:endParaRPr>
          </a:p>
          <a:p>
            <a:pPr marL="12700" marR="5401945">
              <a:lnSpc>
                <a:spcPct val="10000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57204" y="4500201"/>
            <a:ext cx="6877050" cy="974626"/>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bacon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pork, salt, sugar, seasoning (celery juice powder, sea salt)</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2" name="object 3"/>
          <p:cNvGraphicFramePr>
            <a:graphicFrameLocks noGrp="1"/>
          </p:cNvGraphicFramePr>
          <p:nvPr>
            <p:extLst>
              <p:ext uri="{D42A27DB-BD31-4B8C-83A1-F6EECF244321}">
                <p14:modId xmlns:p14="http://schemas.microsoft.com/office/powerpoint/2010/main" val="461141667"/>
              </p:ext>
            </p:extLst>
          </p:nvPr>
        </p:nvGraphicFramePr>
        <p:xfrm>
          <a:off x="457200" y="186197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1749245931"/>
              </p:ext>
            </p:extLst>
          </p:nvPr>
        </p:nvGraphicFramePr>
        <p:xfrm>
          <a:off x="464079" y="373696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2007701578"/>
              </p:ext>
            </p:extLst>
          </p:nvPr>
        </p:nvGraphicFramePr>
        <p:xfrm>
          <a:off x="457200" y="564329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64079" y="7938491"/>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tomatoes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vegan</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2169325247"/>
              </p:ext>
            </p:extLst>
          </p:nvPr>
        </p:nvGraphicFramePr>
        <p:xfrm>
          <a:off x="464079" y="893387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8"/>
          <p:cNvSpPr txBox="1"/>
          <p:nvPr/>
        </p:nvSpPr>
        <p:spPr>
          <a:xfrm>
            <a:off x="457777" y="6271519"/>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bell peppers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vegan</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655966277"/>
              </p:ext>
            </p:extLst>
          </p:nvPr>
        </p:nvGraphicFramePr>
        <p:xfrm>
          <a:off x="464079" y="723344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Footer Placeholder 7">
            <a:extLst>
              <a:ext uri="{FF2B5EF4-FFF2-40B4-BE49-F238E27FC236}">
                <a16:creationId xmlns:a16="http://schemas.microsoft.com/office/drawing/2014/main" id="{1BE738E9-D553-4F03-895D-1349292EFEDB}"/>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extLst>
      <p:ext uri="{BB962C8B-B14F-4D97-AF65-F5344CB8AC3E}">
        <p14:creationId xmlns:p14="http://schemas.microsoft.com/office/powerpoint/2010/main" val="2654387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175618"/>
            <a:ext cx="6870065" cy="1150956"/>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onions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endParaRPr lang="en-US" sz="1000" spc="65" dirty="0">
              <a:solidFill>
                <a:srgbClr val="231F20"/>
              </a:solidFill>
              <a:cs typeface="Calibri"/>
            </a:endParaRPr>
          </a:p>
          <a:p>
            <a:pPr marL="12700">
              <a:lnSpc>
                <a:spcPts val="1140"/>
              </a:lnSpc>
            </a:pPr>
            <a:r>
              <a:rPr lang="en-US" sz="1000" spc="55" dirty="0">
                <a:solidFill>
                  <a:srgbClr val="231F20"/>
                </a:solidFill>
                <a:cs typeface="Calibri"/>
              </a:rPr>
              <a:t>vegan</a:t>
            </a:r>
          </a:p>
          <a:p>
            <a:pPr marL="12700">
              <a:lnSpc>
                <a:spcPts val="940"/>
              </a:lnSpc>
            </a:pPr>
            <a:endParaRPr lang="en-US" sz="800" dirty="0">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403742519"/>
              </p:ext>
            </p:extLst>
          </p:nvPr>
        </p:nvGraphicFramePr>
        <p:xfrm>
          <a:off x="444496" y="140260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500" y="2282805"/>
            <a:ext cx="6744334" cy="833562"/>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mushrooms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vegan</a:t>
            </a:r>
            <a:endParaRPr lang="en-US" sz="1000" b="1" spc="-40" dirty="0">
              <a:solidFill>
                <a:srgbClr val="A83346"/>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4500" y="4137117"/>
            <a:ext cx="6870065" cy="833562"/>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broccoli</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vegan</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44500" y="6113349"/>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spinach</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vegan</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2" name="object 3"/>
          <p:cNvGraphicFramePr>
            <a:graphicFrameLocks noGrp="1"/>
          </p:cNvGraphicFramePr>
          <p:nvPr>
            <p:extLst>
              <p:ext uri="{D42A27DB-BD31-4B8C-83A1-F6EECF244321}">
                <p14:modId xmlns:p14="http://schemas.microsoft.com/office/powerpoint/2010/main" val="1062019604"/>
              </p:ext>
            </p:extLst>
          </p:nvPr>
        </p:nvGraphicFramePr>
        <p:xfrm>
          <a:off x="444496" y="316390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815938730"/>
              </p:ext>
            </p:extLst>
          </p:nvPr>
        </p:nvGraphicFramePr>
        <p:xfrm>
          <a:off x="444496" y="497243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310654044"/>
              </p:ext>
            </p:extLst>
          </p:nvPr>
        </p:nvGraphicFramePr>
        <p:xfrm>
          <a:off x="444496" y="698885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5073" y="7862180"/>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jalapeno peppers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vegan</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2963955693"/>
              </p:ext>
            </p:extLst>
          </p:nvPr>
        </p:nvGraphicFramePr>
        <p:xfrm>
          <a:off x="444496" y="871470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46D2DA74-138E-4D40-BCBE-05551DD2C7F2}"/>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extLst>
      <p:ext uri="{BB962C8B-B14F-4D97-AF65-F5344CB8AC3E}">
        <p14:creationId xmlns:p14="http://schemas.microsoft.com/office/powerpoint/2010/main" val="3177448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175618"/>
            <a:ext cx="6870065" cy="148438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pancakes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65" dirty="0">
              <a:solidFill>
                <a:srgbClr val="231F20"/>
              </a:solidFill>
              <a:cs typeface="Calibri"/>
            </a:endParaRPr>
          </a:p>
          <a:p>
            <a:pPr marL="12700">
              <a:lnSpc>
                <a:spcPts val="1140"/>
              </a:lnSpc>
            </a:pPr>
            <a:r>
              <a:rPr lang="en-US" sz="1000" spc="55" dirty="0">
                <a:solidFill>
                  <a:srgbClr val="231F20"/>
                </a:solidFill>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dirty="0"/>
              <a:t>wheat flour, barley flour, sugar, food starch, salt, soybean oil, egg whites, buttermilk</a:t>
            </a:r>
          </a:p>
          <a:p>
            <a:pPr marL="12700">
              <a:lnSpc>
                <a:spcPts val="1180"/>
              </a:lnSpc>
            </a:pPr>
            <a:r>
              <a:rPr lang="en-US" sz="1000" dirty="0">
                <a:solidFill>
                  <a:srgbClr val="FF0000"/>
                </a:solidFill>
                <a:cs typeface="Arial"/>
              </a:rPr>
              <a:t>contains: egg, milk, wheat, soy</a:t>
            </a:r>
            <a:endParaRPr lang="en-US" sz="1000" b="1" dirty="0">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3743099465"/>
              </p:ext>
            </p:extLst>
          </p:nvPr>
        </p:nvGraphicFramePr>
        <p:xfrm>
          <a:off x="444496" y="164822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496" y="2303898"/>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egg &amp; cheese, kaiser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a:solidFill>
                  <a:srgbClr val="231F20"/>
                </a:solidFill>
                <a:cs typeface="Calibri"/>
              </a:rPr>
              <a:t>vegan</a:t>
            </a:r>
          </a:p>
          <a:p>
            <a:pPr marL="12700">
              <a:lnSpc>
                <a:spcPts val="1140"/>
              </a:lnSpc>
            </a:pPr>
            <a:endParaRPr lang="en-US" sz="1000" b="1" spc="-40" dirty="0">
              <a:solidFill>
                <a:srgbClr val="A83346"/>
              </a:solidFill>
              <a:cs typeface="Arial"/>
            </a:endParaRPr>
          </a:p>
          <a:p>
            <a:pPr marL="12700">
              <a:lnSpc>
                <a:spcPts val="1140"/>
              </a:lnSpc>
            </a:pPr>
            <a:r>
              <a:rPr lang="en-US" sz="1000" b="1" spc="-5" dirty="0">
                <a:solidFill>
                  <a:srgbClr val="231F20"/>
                </a:solidFill>
                <a:cs typeface="Arial"/>
              </a:rPr>
              <a:t>ingredients: </a:t>
            </a:r>
            <a:r>
              <a:rPr lang="en-US" sz="1000" b="1" dirty="0"/>
              <a:t>egg, milk, milkfat, soy lecithin, flour, salt</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4500" y="4137117"/>
            <a:ext cx="9080500" cy="1013098"/>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sausage, egg &amp; cheese, kaiser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marR="5401945">
              <a:lnSpc>
                <a:spcPct val="100000"/>
              </a:lnSpc>
            </a:pPr>
            <a:endParaRPr lang="en-US" sz="1000" b="1" spc="-40" dirty="0">
              <a:solidFill>
                <a:srgbClr val="A83346"/>
              </a:solidFill>
              <a:cs typeface="Arial"/>
            </a:endParaRPr>
          </a:p>
          <a:p>
            <a:pPr marL="12700" marR="5401945">
              <a:lnSpc>
                <a:spcPct val="100000"/>
              </a:lnSpc>
            </a:pPr>
            <a:r>
              <a:rPr lang="en-US" sz="1000" b="1" spc="-5" dirty="0">
                <a:solidFill>
                  <a:srgbClr val="231F20"/>
                </a:solidFill>
                <a:cs typeface="Arial"/>
              </a:rPr>
              <a:t>ingredients: </a:t>
            </a:r>
            <a:r>
              <a:rPr lang="en-US" sz="1000" b="1" dirty="0"/>
              <a:t>pork, spices, egg, milk, milkfat, soy lecithin, flour, salt</a:t>
            </a:r>
            <a:endParaRPr lang="en-US" sz="1000" b="1" spc="-5" dirty="0">
              <a:solidFill>
                <a:srgbClr val="231F20"/>
              </a:solidFill>
              <a:cs typeface="Arial"/>
            </a:endParaRPr>
          </a:p>
          <a:p>
            <a:pPr marL="12700" marR="5401945">
              <a:lnSpc>
                <a:spcPct val="10000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44500" y="6113349"/>
            <a:ext cx="6877050" cy="1115690"/>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bacon, egg &amp; cheese, english muffin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pork, salt, sugar, seasoning (celery juice powder, sea salt), egg, milk, milkfat, soy lecithin, wheat flour, barley flour, farina, sugar, soybean oil, whey, soy, grain vinegar</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2" name="object 3"/>
          <p:cNvGraphicFramePr>
            <a:graphicFrameLocks noGrp="1"/>
          </p:cNvGraphicFramePr>
          <p:nvPr>
            <p:extLst>
              <p:ext uri="{D42A27DB-BD31-4B8C-83A1-F6EECF244321}">
                <p14:modId xmlns:p14="http://schemas.microsoft.com/office/powerpoint/2010/main" val="1075363216"/>
              </p:ext>
            </p:extLst>
          </p:nvPr>
        </p:nvGraphicFramePr>
        <p:xfrm>
          <a:off x="444496" y="352474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983689546"/>
              </p:ext>
            </p:extLst>
          </p:nvPr>
        </p:nvGraphicFramePr>
        <p:xfrm>
          <a:off x="444496" y="5251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520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1831611848"/>
              </p:ext>
            </p:extLst>
          </p:nvPr>
        </p:nvGraphicFramePr>
        <p:xfrm>
          <a:off x="444496" y="72564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1430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4500" y="7889579"/>
            <a:ext cx="6877050" cy="1115690"/>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egg &amp; cheese croissant</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a:solidFill>
                  <a:srgbClr val="231F20"/>
                </a:solidFill>
                <a:cs typeface="Calibri"/>
              </a:rPr>
              <a:t>vegetarian </a:t>
            </a:r>
            <a:endParaRPr lang="en-US" sz="1000" b="1" spc="70" dirty="0">
              <a:solidFill>
                <a:srgbClr val="231F20"/>
              </a:solidFill>
              <a:cs typeface="Arial"/>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egg, wheat flour, butter, milk powder, margarine, salt, milk, milkfat, soy lecithin</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171422876"/>
              </p:ext>
            </p:extLst>
          </p:nvPr>
        </p:nvGraphicFramePr>
        <p:xfrm>
          <a:off x="444496" y="900526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50459AB1-B6DC-4CEE-B07F-868C4B00D288}"/>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extLst>
      <p:ext uri="{BB962C8B-B14F-4D97-AF65-F5344CB8AC3E}">
        <p14:creationId xmlns:p14="http://schemas.microsoft.com/office/powerpoint/2010/main" val="2829090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175618"/>
            <a:ext cx="6870065" cy="1458733"/>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turkey sausage, </a:t>
            </a:r>
            <a:r>
              <a:rPr lang="en-US" sz="1600" b="1" spc="-25" dirty="0" smtClean="0">
                <a:solidFill>
                  <a:srgbClr val="231F20"/>
                </a:solidFill>
                <a:cs typeface="Arial"/>
              </a:rPr>
              <a:t>egg, </a:t>
            </a:r>
            <a:r>
              <a:rPr lang="en-US" sz="1600" b="1" spc="-25" dirty="0">
                <a:solidFill>
                  <a:srgbClr val="231F20"/>
                </a:solidFill>
                <a:cs typeface="Arial"/>
              </a:rPr>
              <a:t>cheese, croissant</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dirty="0"/>
              <a:t>turkey, salt, spices, sugar, natural flavor, vinegar, egg, milk, milkfat, soy lecithin, wheat flour, butter, milk powder, margarine </a:t>
            </a:r>
            <a:r>
              <a:rPr lang="en-US" dirty="0"/>
              <a:t>  </a:t>
            </a:r>
            <a:endParaRPr lang="en-US" sz="1000" dirty="0">
              <a:cs typeface="Arial"/>
            </a:endParaRPr>
          </a:p>
          <a:p>
            <a:pPr marL="12700">
              <a:lnSpc>
                <a:spcPts val="94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2336779776"/>
              </p:ext>
            </p:extLst>
          </p:nvPr>
        </p:nvGraphicFramePr>
        <p:xfrm>
          <a:off x="444496" y="164822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690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500" y="2282805"/>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egg white, cheese, english muffin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a:solidFill>
                  <a:srgbClr val="231F20"/>
                </a:solidFill>
                <a:cs typeface="Calibri"/>
              </a:rPr>
              <a:t>vegan</a:t>
            </a:r>
            <a:endParaRPr lang="en-US" sz="1000" b="1" spc="-40" dirty="0">
              <a:solidFill>
                <a:srgbClr val="A83346"/>
              </a:solidFill>
              <a:cs typeface="Arial"/>
            </a:endParaRPr>
          </a:p>
          <a:p>
            <a:pPr marL="12700">
              <a:lnSpc>
                <a:spcPts val="1140"/>
              </a:lnSpc>
            </a:pPr>
            <a:r>
              <a:rPr lang="en-US" sz="1000" b="1" spc="-5" dirty="0">
                <a:solidFill>
                  <a:srgbClr val="231F20"/>
                </a:solidFill>
                <a:cs typeface="Arial"/>
              </a:rPr>
              <a:t>ingredients: </a:t>
            </a:r>
            <a:r>
              <a:rPr lang="en-US" sz="1000" b="1" dirty="0"/>
              <a:t>egg whites, salt, wheat flour, barley flour, farina, sugar, soybean oil, whey, soy, grain vinegar, milk, milkfat, soy lecithin </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3711" y="4194261"/>
            <a:ext cx="10680700" cy="1013098"/>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bacon, egg, cheese, kaiser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marR="5401945"/>
            <a:r>
              <a:rPr lang="en-US" sz="1000" dirty="0">
                <a:solidFill>
                  <a:srgbClr val="FF0000"/>
                </a:solidFill>
                <a:cs typeface="Arial"/>
              </a:rPr>
              <a:t>contains: egg, milk, soy, wheat</a:t>
            </a:r>
            <a:endParaRPr lang="en-US" sz="1000" b="1" spc="-40" dirty="0">
              <a:solidFill>
                <a:srgbClr val="A83346"/>
              </a:solidFill>
              <a:cs typeface="Arial"/>
            </a:endParaRPr>
          </a:p>
          <a:p>
            <a:pPr marL="12700" marR="5401945">
              <a:lnSpc>
                <a:spcPct val="100000"/>
              </a:lnSpc>
            </a:pPr>
            <a:r>
              <a:rPr lang="en-US" sz="1000" b="1" spc="-5" dirty="0">
                <a:solidFill>
                  <a:srgbClr val="231F20"/>
                </a:solidFill>
                <a:cs typeface="Arial"/>
              </a:rPr>
              <a:t>ingredients: </a:t>
            </a:r>
            <a:r>
              <a:rPr lang="en-US" sz="1000" b="1" dirty="0"/>
              <a:t>pork, salt, sugar, seasoning (celery juice powder, sea salt), egg, milk, milkfat, soy lecithin, flour, salt</a:t>
            </a:r>
            <a:endParaRPr lang="en-US" sz="1000" b="1"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44500" y="6113349"/>
            <a:ext cx="6877050" cy="1115690"/>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bacon, egg white, cheese, english muffin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pork, salt, sugar, seasoning (celery juice powder, sea salt), egg, white, milk, milkfat, soy lecithin, wheat flour, barley flour, farina, sugar, soybean oil, whey, soy, grain vinegar</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2" name="object 3"/>
          <p:cNvGraphicFramePr>
            <a:graphicFrameLocks noGrp="1"/>
          </p:cNvGraphicFramePr>
          <p:nvPr>
            <p:extLst>
              <p:ext uri="{D42A27DB-BD31-4B8C-83A1-F6EECF244321}">
                <p14:modId xmlns:p14="http://schemas.microsoft.com/office/powerpoint/2010/main" val="3012694973"/>
              </p:ext>
            </p:extLst>
          </p:nvPr>
        </p:nvGraphicFramePr>
        <p:xfrm>
          <a:off x="444496" y="352474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2761670529"/>
              </p:ext>
            </p:extLst>
          </p:nvPr>
        </p:nvGraphicFramePr>
        <p:xfrm>
          <a:off x="434742" y="52840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4205296854"/>
              </p:ext>
            </p:extLst>
          </p:nvPr>
        </p:nvGraphicFramePr>
        <p:xfrm>
          <a:off x="444496" y="72564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1430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5073" y="7862180"/>
            <a:ext cx="6877050" cy="1115690"/>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bacon, egg, cheese, croissant</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pork, salt, sugar, seasoning (celery juice powder, sea salt), egg, milk, milkfat, soy lecithin, wheat flour, butter, milk powder, margarine </a:t>
            </a:r>
            <a:r>
              <a:rPr lang="en-US" dirty="0"/>
              <a:t>  </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egg, milk, soy, wheat</a:t>
            </a: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2747528463"/>
              </p:ext>
            </p:extLst>
          </p:nvPr>
        </p:nvGraphicFramePr>
        <p:xfrm>
          <a:off x="444496" y="900526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550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304DEA8D-1394-4FE6-B2C3-F75D4108F627}"/>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extLst>
      <p:ext uri="{BB962C8B-B14F-4D97-AF65-F5344CB8AC3E}">
        <p14:creationId xmlns:p14="http://schemas.microsoft.com/office/powerpoint/2010/main" val="3078483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496" y="-58244"/>
            <a:ext cx="6870065" cy="1189428"/>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pink lady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80"/>
              </a:lnSpc>
            </a:pPr>
            <a:endParaRPr lang="en-US" sz="800" dirty="0">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444831285"/>
              </p:ext>
            </p:extLst>
          </p:nvPr>
        </p:nvGraphicFramePr>
        <p:xfrm>
          <a:off x="444493" y="120189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493" y="1842192"/>
            <a:ext cx="6744334" cy="833562"/>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honey crisp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dirty="0">
                <a:cs typeface="Calibri"/>
              </a:rPr>
              <a:t>vegan</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4493" y="3393961"/>
            <a:ext cx="6870065" cy="84638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navel orange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r>
              <a:rPr lang="en-US" sz="1000" spc="55" dirty="0">
                <a:solidFill>
                  <a:srgbClr val="231F20"/>
                </a:solidFill>
                <a:cs typeface="Calibri"/>
              </a:rPr>
              <a:t>vegan</a:t>
            </a:r>
            <a:endParaRPr lang="en-US" sz="1000" b="1" spc="-40" dirty="0">
              <a:solidFill>
                <a:srgbClr val="A83346"/>
              </a:solidFill>
              <a:cs typeface="Arial"/>
            </a:endParaRPr>
          </a:p>
          <a:p>
            <a:pPr marL="12700" marR="5401945">
              <a:lnSpc>
                <a:spcPct val="10000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44489" y="5010365"/>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asian pear</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endParaRPr lang="en-US" sz="1000" b="1" spc="70"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2" name="object 3"/>
          <p:cNvGraphicFramePr>
            <a:graphicFrameLocks noGrp="1"/>
          </p:cNvGraphicFramePr>
          <p:nvPr>
            <p:extLst>
              <p:ext uri="{D42A27DB-BD31-4B8C-83A1-F6EECF244321}">
                <p14:modId xmlns:p14="http://schemas.microsoft.com/office/powerpoint/2010/main" val="4207440831"/>
              </p:ext>
            </p:extLst>
          </p:nvPr>
        </p:nvGraphicFramePr>
        <p:xfrm>
          <a:off x="437508" y="276649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2571953894"/>
              </p:ext>
            </p:extLst>
          </p:nvPr>
        </p:nvGraphicFramePr>
        <p:xfrm>
          <a:off x="444489" y="433745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3527607218"/>
              </p:ext>
            </p:extLst>
          </p:nvPr>
        </p:nvGraphicFramePr>
        <p:xfrm>
          <a:off x="443912" y="603642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4489" y="6639520"/>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err="1">
                <a:solidFill>
                  <a:srgbClr val="231F20"/>
                </a:solidFill>
                <a:cs typeface="Arial"/>
              </a:rPr>
              <a:t>bartlett</a:t>
            </a:r>
            <a:r>
              <a:rPr lang="en-US" sz="1600" b="1" spc="-10" dirty="0">
                <a:solidFill>
                  <a:srgbClr val="231F20"/>
                </a:solidFill>
                <a:cs typeface="Arial"/>
              </a:rPr>
              <a:t> pear</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909871683"/>
              </p:ext>
            </p:extLst>
          </p:nvPr>
        </p:nvGraphicFramePr>
        <p:xfrm>
          <a:off x="443912" y="758816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3" name="Footer Placeholder 7">
            <a:extLst>
              <a:ext uri="{FF2B5EF4-FFF2-40B4-BE49-F238E27FC236}">
                <a16:creationId xmlns:a16="http://schemas.microsoft.com/office/drawing/2014/main" id="{91E34FC4-A45D-48CC-8A5A-08A7ECDD7E68}"/>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4" name="TextBox 13"/>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fruit</a:t>
            </a:r>
            <a:endParaRPr lang="en-US" sz="7200" dirty="0">
              <a:solidFill>
                <a:schemeClr val="tx1">
                  <a:lumMod val="50000"/>
                  <a:lumOff val="50000"/>
                </a:schemeClr>
              </a:solidFill>
              <a:latin typeface="Gabriola" panose="04040605051002020D02" pitchFamily="82" charset="0"/>
            </a:endParaRPr>
          </a:p>
        </p:txBody>
      </p:sp>
      <p:sp>
        <p:nvSpPr>
          <p:cNvPr id="15" name="object 8"/>
          <p:cNvSpPr txBox="1"/>
          <p:nvPr/>
        </p:nvSpPr>
        <p:spPr>
          <a:xfrm>
            <a:off x="437508" y="8294041"/>
            <a:ext cx="6877050" cy="833562"/>
          </a:xfrm>
          <a:prstGeom prst="rect">
            <a:avLst/>
          </a:prstGeom>
        </p:spPr>
        <p:txBody>
          <a:bodyPr vert="horz" wrap="square" lIns="0" tIns="12700" rIns="0" bIns="0" rtlCol="0">
            <a:spAutoFit/>
          </a:bodyPr>
          <a:lstStyle/>
          <a:p>
            <a:pPr marL="12700">
              <a:lnSpc>
                <a:spcPts val="1860"/>
              </a:lnSpc>
              <a:spcBef>
                <a:spcPts val="100"/>
              </a:spcBef>
            </a:pPr>
            <a:r>
              <a:rPr lang="en-US" sz="1600" b="1" spc="-10" dirty="0" smtClean="0">
                <a:solidFill>
                  <a:srgbClr val="231F20"/>
                </a:solidFill>
                <a:cs typeface="Arial"/>
              </a:rPr>
              <a:t>golden delicious apple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a:solidFill>
                  <a:srgbClr val="231F20"/>
                </a:solidFill>
                <a:cs typeface="Calibri"/>
              </a:rPr>
              <a:t>vegan</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3647515537"/>
              </p:ext>
            </p:extLst>
          </p:nvPr>
        </p:nvGraphicFramePr>
        <p:xfrm>
          <a:off x="437508" y="91854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46831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111666"/>
            <a:ext cx="6870065" cy="142026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turkey sausage, egg, cheese, kaiser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dirty="0"/>
              <a:t>turkey, salt, spices, sugar, natural flavor, vinegar, egg, milk, milkfat, soy lecithin, flour, salt</a:t>
            </a:r>
            <a:endParaRPr lang="en-US" sz="1000" b="1" dirty="0">
              <a:cs typeface="Arial"/>
            </a:endParaRPr>
          </a:p>
          <a:p>
            <a:pPr marL="12700">
              <a:lnSpc>
                <a:spcPts val="940"/>
              </a:lnSpc>
            </a:pPr>
            <a:r>
              <a:rPr lang="en-US" sz="1000" dirty="0">
                <a:solidFill>
                  <a:srgbClr val="FF0000"/>
                </a:solidFill>
                <a:cs typeface="Arial"/>
              </a:rPr>
              <a:t>contains: egg, milk, soy, </a:t>
            </a:r>
            <a:r>
              <a:rPr lang="en-US" sz="1000" dirty="0" smtClean="0">
                <a:solidFill>
                  <a:srgbClr val="FF0000"/>
                </a:solidFill>
                <a:cs typeface="Arial"/>
              </a:rPr>
              <a:t>wheat</a:t>
            </a:r>
          </a:p>
          <a:p>
            <a:pPr marL="12700">
              <a:lnSpc>
                <a:spcPts val="940"/>
              </a:lnSpc>
            </a:pPr>
            <a:endParaRPr lang="en-US" sz="1000" dirty="0">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3069613539"/>
              </p:ext>
            </p:extLst>
          </p:nvPr>
        </p:nvGraphicFramePr>
        <p:xfrm>
          <a:off x="444498" y="153192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6" name="Footer Placeholder 7">
            <a:extLst>
              <a:ext uri="{FF2B5EF4-FFF2-40B4-BE49-F238E27FC236}">
                <a16:creationId xmlns:a16="http://schemas.microsoft.com/office/drawing/2014/main" id="{09F5C38C-CD1F-4C1B-B05C-C18DDB929D0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7" name="object 2"/>
          <p:cNvSpPr txBox="1"/>
          <p:nvPr/>
        </p:nvSpPr>
        <p:spPr>
          <a:xfrm>
            <a:off x="444499" y="2142056"/>
            <a:ext cx="6870065" cy="1474121"/>
          </a:xfrm>
          <a:prstGeom prst="rect">
            <a:avLst/>
          </a:prstGeom>
        </p:spPr>
        <p:txBody>
          <a:bodyPr vert="horz" wrap="square" lIns="0" tIns="37465" rIns="0" bIns="0" rtlCol="0">
            <a:spAutoFit/>
          </a:bodyPr>
          <a:lstStyle/>
          <a:p>
            <a:pPr marL="12700">
              <a:lnSpc>
                <a:spcPts val="1860"/>
              </a:lnSpc>
              <a:spcBef>
                <a:spcPts val="165"/>
              </a:spcBef>
            </a:pPr>
            <a:r>
              <a:rPr lang="en-US" sz="1600" b="1" dirty="0" smtClean="0">
                <a:cs typeface="Arial"/>
              </a:rPr>
              <a:t>loaded frittata</a:t>
            </a:r>
            <a:endParaRPr lang="en-US" sz="1600" b="1"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lnSpc>
                <a:spcPts val="1140"/>
              </a:lnSpc>
            </a:pPr>
            <a:r>
              <a:rPr lang="en-US" sz="1000" spc="70" dirty="0" smtClean="0">
                <a:solidFill>
                  <a:srgbClr val="231F20"/>
                </a:solidFill>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bacon, mushrooms, bell peppers, onions, spinach, tomatoes, </a:t>
            </a:r>
            <a:r>
              <a:rPr lang="en-US" sz="1000" b="1" spc="-5" dirty="0" err="1" smtClean="0">
                <a:solidFill>
                  <a:srgbClr val="231F20"/>
                </a:solidFill>
                <a:cs typeface="Arial"/>
              </a:rPr>
              <a:t>monterey</a:t>
            </a:r>
            <a:r>
              <a:rPr lang="en-US" sz="1000" b="1" spc="-5" dirty="0" smtClean="0">
                <a:solidFill>
                  <a:srgbClr val="231F20"/>
                </a:solidFill>
                <a:cs typeface="Arial"/>
              </a:rPr>
              <a:t> jack cheese, cheddar cheese, </a:t>
            </a:r>
            <a:r>
              <a:rPr lang="en-US" sz="1000" b="1" spc="-5" dirty="0" err="1" smtClean="0">
                <a:solidFill>
                  <a:srgbClr val="231F20"/>
                </a:solidFill>
                <a:cs typeface="Arial"/>
              </a:rPr>
              <a:t>swiss</a:t>
            </a:r>
            <a:r>
              <a:rPr lang="en-US" sz="1000" b="1" spc="-5" dirty="0" smtClean="0">
                <a:solidFill>
                  <a:srgbClr val="231F20"/>
                </a:solidFill>
                <a:cs typeface="Arial"/>
              </a:rPr>
              <a:t> cheese, egg, salt, black pepper</a:t>
            </a: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egg, 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8" name="object 3"/>
          <p:cNvGraphicFramePr>
            <a:graphicFrameLocks noGrp="1"/>
          </p:cNvGraphicFramePr>
          <p:nvPr>
            <p:extLst>
              <p:ext uri="{D42A27DB-BD31-4B8C-83A1-F6EECF244321}">
                <p14:modId xmlns:p14="http://schemas.microsoft.com/office/powerpoint/2010/main" val="4153130661"/>
              </p:ext>
            </p:extLst>
          </p:nvPr>
        </p:nvGraphicFramePr>
        <p:xfrm>
          <a:off x="444498" y="359052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9" name="object 2"/>
          <p:cNvSpPr txBox="1"/>
          <p:nvPr/>
        </p:nvSpPr>
        <p:spPr>
          <a:xfrm>
            <a:off x="444497" y="3837140"/>
            <a:ext cx="6870065" cy="148438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marinated roasted eggplant</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smtClean="0">
                <a:solidFill>
                  <a:srgbClr val="231F20"/>
                </a:solidFill>
                <a:cs typeface="Calibri"/>
              </a:rPr>
              <a:t>size: 5oz</a:t>
            </a: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eggplant, olive oil, garlic, thyme, lemon juice, salt, black pepper, parsley</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3904344992"/>
              </p:ext>
            </p:extLst>
          </p:nvPr>
        </p:nvGraphicFramePr>
        <p:xfrm>
          <a:off x="444498" y="53340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2"/>
          <p:cNvSpPr txBox="1"/>
          <p:nvPr/>
        </p:nvSpPr>
        <p:spPr>
          <a:xfrm>
            <a:off x="444496" y="5849799"/>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hash browns, peppers, onions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cup</a:t>
            </a:r>
          </a:p>
          <a:p>
            <a:pPr marL="12700">
              <a:lnSpc>
                <a:spcPts val="1140"/>
              </a:lnSpc>
            </a:pPr>
            <a:r>
              <a:rPr lang="en-US" sz="1000" spc="70" dirty="0" smtClean="0">
                <a:solidFill>
                  <a:srgbClr val="231F20"/>
                </a:solidFill>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potatoes, onions, bell peppers, canola oil, butter, salt, black </a:t>
            </a:r>
            <a:r>
              <a:rPr lang="en-US" sz="1000" b="1" spc="-5" dirty="0" err="1" smtClean="0">
                <a:solidFill>
                  <a:srgbClr val="231F20"/>
                </a:solidFill>
                <a:cs typeface="Arial"/>
              </a:rPr>
              <a:t>pepepr</a:t>
            </a:r>
            <a:endParaRPr lang="en-US" sz="1000" b="1" spc="-5" dirty="0" smtClean="0">
              <a:solidFill>
                <a:srgbClr val="231F20"/>
              </a:solidFill>
              <a:cs typeface="Arial"/>
            </a:endParaRP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740581823"/>
              </p:ext>
            </p:extLst>
          </p:nvPr>
        </p:nvGraphicFramePr>
        <p:xfrm>
          <a:off x="444498" y="71804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2"/>
          <p:cNvSpPr txBox="1"/>
          <p:nvPr/>
        </p:nvSpPr>
        <p:spPr>
          <a:xfrm>
            <a:off x="444496" y="7817552"/>
            <a:ext cx="6870065" cy="1166345"/>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roasted tomato wedge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wedge</a:t>
            </a:r>
          </a:p>
          <a:p>
            <a:pPr marL="12700">
              <a:lnSpc>
                <a:spcPts val="1140"/>
              </a:lnSpc>
            </a:pPr>
            <a:r>
              <a:rPr lang="en-US" sz="1000" spc="70" dirty="0" smtClean="0">
                <a:solidFill>
                  <a:srgbClr val="231F20"/>
                </a:solidFill>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tomatoes, olive oil, parsley, basil, oregano, chives, cilantro</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2083648071"/>
              </p:ext>
            </p:extLst>
          </p:nvPr>
        </p:nvGraphicFramePr>
        <p:xfrm>
          <a:off x="444498" y="908316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1384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6" name="Footer Placeholder 7">
            <a:extLst>
              <a:ext uri="{FF2B5EF4-FFF2-40B4-BE49-F238E27FC236}">
                <a16:creationId xmlns:a16="http://schemas.microsoft.com/office/drawing/2014/main" id="{09F5C38C-CD1F-4C1B-B05C-C18DDB929D0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7" name="object 2"/>
          <p:cNvSpPr txBox="1"/>
          <p:nvPr/>
        </p:nvSpPr>
        <p:spPr>
          <a:xfrm>
            <a:off x="444498" y="2226046"/>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roasted vegetable &amp; asiago frittata</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smtClean="0">
                <a:solidFill>
                  <a:srgbClr val="231F20"/>
                </a:solidFill>
                <a:cs typeface="Calibri"/>
              </a:rPr>
              <a:t>size: 3.5oz</a:t>
            </a:r>
          </a:p>
          <a:p>
            <a:pPr marL="12700">
              <a:lnSpc>
                <a:spcPts val="1140"/>
              </a:lnSpc>
            </a:pPr>
            <a:r>
              <a:rPr lang="en-US" sz="1000" spc="70" dirty="0" smtClean="0">
                <a:solidFill>
                  <a:srgbClr val="231F20"/>
                </a:solidFill>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bell peppers, red bliss potatoes, eggplant, canola oil, salt, black pepper, egg, whole milk, asiago cheese</a:t>
            </a: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egg, 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8" name="object 3"/>
          <p:cNvGraphicFramePr>
            <a:graphicFrameLocks noGrp="1"/>
          </p:cNvGraphicFramePr>
          <p:nvPr>
            <p:extLst>
              <p:ext uri="{D42A27DB-BD31-4B8C-83A1-F6EECF244321}">
                <p14:modId xmlns:p14="http://schemas.microsoft.com/office/powerpoint/2010/main" val="665777033"/>
              </p:ext>
            </p:extLst>
          </p:nvPr>
        </p:nvGraphicFramePr>
        <p:xfrm>
          <a:off x="444498" y="35814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9" name="object 2"/>
          <p:cNvSpPr txBox="1"/>
          <p:nvPr/>
        </p:nvSpPr>
        <p:spPr>
          <a:xfrm>
            <a:off x="451587" y="4150980"/>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roasted broccoli, parmesan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lnSpc>
                <a:spcPts val="1140"/>
              </a:lnSpc>
            </a:pPr>
            <a:r>
              <a:rPr lang="en-US" sz="1000" spc="70" dirty="0" smtClean="0">
                <a:solidFill>
                  <a:srgbClr val="231F20"/>
                </a:solidFill>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broccoli, parmesan cheese, salt, black pepper, canola oil</a:t>
            </a: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1172535288"/>
              </p:ext>
            </p:extLst>
          </p:nvPr>
        </p:nvGraphicFramePr>
        <p:xfrm>
          <a:off x="451587" y="543748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2"/>
          <p:cNvSpPr txBox="1"/>
          <p:nvPr/>
        </p:nvSpPr>
        <p:spPr>
          <a:xfrm>
            <a:off x="444497" y="5934850"/>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tater tots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lnSpc>
                <a:spcPts val="1140"/>
              </a:lnSpc>
            </a:pPr>
            <a:r>
              <a:rPr lang="en-US" sz="1000" spc="70" dirty="0" smtClean="0">
                <a:solidFill>
                  <a:srgbClr val="231F20"/>
                </a:solidFill>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potatoes, vegetable oil (canola oil, cottonseed oil, corn oil, palm oil, soybean oil, sunflower oil) salt, corn flour</a:t>
            </a: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soy</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3128714377"/>
              </p:ext>
            </p:extLst>
          </p:nvPr>
        </p:nvGraphicFramePr>
        <p:xfrm>
          <a:off x="444496" y="726614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2"/>
          <p:cNvSpPr txBox="1"/>
          <p:nvPr/>
        </p:nvSpPr>
        <p:spPr>
          <a:xfrm>
            <a:off x="444496" y="7835724"/>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broccoli, cheddar frittata</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lnSpc>
                <a:spcPts val="1140"/>
              </a:lnSpc>
            </a:pPr>
            <a:r>
              <a:rPr lang="en-US" sz="1000" spc="70" dirty="0" smtClean="0">
                <a:solidFill>
                  <a:srgbClr val="231F20"/>
                </a:solidFill>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broccoli, cheddar cheese, egg, salt, whole milk, black </a:t>
            </a:r>
            <a:r>
              <a:rPr lang="en-US" sz="1000" b="1" spc="-5" dirty="0" err="1" smtClean="0">
                <a:solidFill>
                  <a:srgbClr val="231F20"/>
                </a:solidFill>
                <a:cs typeface="Arial"/>
              </a:rPr>
              <a:t>pepepr</a:t>
            </a:r>
            <a:endParaRPr lang="en-US" sz="1000" b="1" spc="-5" dirty="0" smtClean="0">
              <a:solidFill>
                <a:srgbClr val="231F20"/>
              </a:solidFill>
              <a:cs typeface="Arial"/>
            </a:endParaRP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egg, 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253207513"/>
              </p:ext>
            </p:extLst>
          </p:nvPr>
        </p:nvGraphicFramePr>
        <p:xfrm>
          <a:off x="444495" y="91705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2"/>
          <p:cNvSpPr txBox="1"/>
          <p:nvPr/>
        </p:nvSpPr>
        <p:spPr>
          <a:xfrm>
            <a:off x="451587" y="369963"/>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home fries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½ cup</a:t>
            </a:r>
          </a:p>
          <a:p>
            <a:pPr marL="12700">
              <a:lnSpc>
                <a:spcPts val="1140"/>
              </a:lnSpc>
            </a:pPr>
            <a:r>
              <a:rPr lang="en-US" sz="1000" spc="70" dirty="0" smtClean="0">
                <a:solidFill>
                  <a:srgbClr val="231F20"/>
                </a:solidFill>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onions, black pepper, butter, red bliss potatoes, potatoes, salt, salt, canola oil, thyme, sage</a:t>
            </a:r>
          </a:p>
          <a:p>
            <a:pPr marL="12700">
              <a:lnSpc>
                <a:spcPts val="118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170071630"/>
              </p:ext>
            </p:extLst>
          </p:nvPr>
        </p:nvGraphicFramePr>
        <p:xfrm>
          <a:off x="451587" y="165646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23931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6" name="Footer Placeholder 7">
            <a:extLst>
              <a:ext uri="{FF2B5EF4-FFF2-40B4-BE49-F238E27FC236}">
                <a16:creationId xmlns:a16="http://schemas.microsoft.com/office/drawing/2014/main" id="{09F5C38C-CD1F-4C1B-B05C-C18DDB929D0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6" name="object 2"/>
          <p:cNvSpPr txBox="1"/>
          <p:nvPr/>
        </p:nvSpPr>
        <p:spPr>
          <a:xfrm>
            <a:off x="451587" y="369963"/>
            <a:ext cx="6870065" cy="1320233"/>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ham, mushroom, </a:t>
            </a:r>
            <a:r>
              <a:rPr lang="en-US" sz="1600" b="1" spc="-25" dirty="0" err="1" smtClean="0">
                <a:solidFill>
                  <a:srgbClr val="231F20"/>
                </a:solidFill>
                <a:cs typeface="Arial"/>
              </a:rPr>
              <a:t>swiss</a:t>
            </a:r>
            <a:r>
              <a:rPr lang="en-US" sz="1600" b="1" spc="-25" dirty="0" smtClean="0">
                <a:solidFill>
                  <a:srgbClr val="231F20"/>
                </a:solidFill>
                <a:cs typeface="Arial"/>
              </a:rPr>
              <a:t> egg white frittata</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lnSpc>
                <a:spcPts val="1140"/>
              </a:lnSpc>
            </a:pPr>
            <a:r>
              <a:rPr lang="en-US" sz="1000" spc="70" dirty="0" smtClean="0">
                <a:solidFill>
                  <a:srgbClr val="231F20"/>
                </a:solidFill>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canola oil, mushrooms, bell peppers, egg, ham, black pepper, </a:t>
            </a:r>
            <a:r>
              <a:rPr lang="en-US" sz="1000" b="1" spc="-5" dirty="0" err="1" smtClean="0">
                <a:solidFill>
                  <a:srgbClr val="231F20"/>
                </a:solidFill>
                <a:cs typeface="Arial"/>
              </a:rPr>
              <a:t>swiss</a:t>
            </a:r>
            <a:r>
              <a:rPr lang="en-US" sz="1000" b="1" spc="-5" dirty="0" smtClean="0">
                <a:solidFill>
                  <a:srgbClr val="231F20"/>
                </a:solidFill>
                <a:cs typeface="Arial"/>
              </a:rPr>
              <a:t> cheese, salt</a:t>
            </a:r>
          </a:p>
          <a:p>
            <a:pPr marL="12700">
              <a:lnSpc>
                <a:spcPts val="1180"/>
              </a:lnSpc>
            </a:pPr>
            <a:r>
              <a:rPr lang="en-US" sz="1000" dirty="0" smtClean="0">
                <a:solidFill>
                  <a:srgbClr val="FF0000"/>
                </a:solidFill>
                <a:cs typeface="Arial"/>
              </a:rPr>
              <a:t>contains: egg, milk</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100539502"/>
              </p:ext>
            </p:extLst>
          </p:nvPr>
        </p:nvGraphicFramePr>
        <p:xfrm>
          <a:off x="451587" y="165646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2"/>
          <p:cNvSpPr txBox="1"/>
          <p:nvPr/>
        </p:nvSpPr>
        <p:spPr>
          <a:xfrm>
            <a:off x="444498" y="2371097"/>
            <a:ext cx="6870065" cy="1166345"/>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grilled zucchini</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lnSpc>
                <a:spcPts val="1140"/>
              </a:lnSpc>
            </a:pPr>
            <a:r>
              <a:rPr lang="en-US" sz="1000" spc="70" dirty="0" smtClean="0">
                <a:solidFill>
                  <a:srgbClr val="231F20"/>
                </a:solidFill>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zucchini, olive oil, lemon zest, parsley, basil, oregano, cilantro</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3264119165"/>
              </p:ext>
            </p:extLst>
          </p:nvPr>
        </p:nvGraphicFramePr>
        <p:xfrm>
          <a:off x="451587" y="351063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2"/>
          <p:cNvSpPr txBox="1"/>
          <p:nvPr/>
        </p:nvSpPr>
        <p:spPr>
          <a:xfrm>
            <a:off x="451587" y="4323466"/>
            <a:ext cx="6870065" cy="1166345"/>
          </a:xfrm>
          <a:prstGeom prst="rect">
            <a:avLst/>
          </a:prstGeom>
        </p:spPr>
        <p:txBody>
          <a:bodyPr vert="horz" wrap="square" lIns="0" tIns="37465" rIns="0" bIns="0" rtlCol="0">
            <a:spAutoFit/>
          </a:bodyPr>
          <a:lstStyle/>
          <a:p>
            <a:pPr marL="12700">
              <a:lnSpc>
                <a:spcPts val="1860"/>
              </a:lnSpc>
              <a:spcBef>
                <a:spcPts val="165"/>
              </a:spcBef>
            </a:pPr>
            <a:r>
              <a:rPr lang="en-US" sz="1600" b="1" spc="-25" dirty="0" smtClean="0">
                <a:solidFill>
                  <a:srgbClr val="231F20"/>
                </a:solidFill>
                <a:cs typeface="Arial"/>
              </a:rPr>
              <a:t>roasted red bliss potatoes, fresh rosemary</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cup</a:t>
            </a:r>
          </a:p>
          <a:p>
            <a:pPr marL="12700">
              <a:lnSpc>
                <a:spcPts val="1140"/>
              </a:lnSpc>
            </a:pPr>
            <a:r>
              <a:rPr lang="en-US" sz="1000" spc="70" dirty="0" smtClean="0">
                <a:solidFill>
                  <a:srgbClr val="231F20"/>
                </a:solidFill>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garlic, canola oil, red bliss potatoes, rosemary, paprika, black pepper, salt</a:t>
            </a:r>
          </a:p>
          <a:p>
            <a:pPr marL="12700">
              <a:lnSpc>
                <a:spcPts val="1180"/>
              </a:lnSpc>
            </a:pPr>
            <a:endParaRPr lang="en-US" sz="1000" dirty="0" smtClean="0">
              <a:solidFill>
                <a:srgbClr val="FF000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679319547"/>
              </p:ext>
            </p:extLst>
          </p:nvPr>
        </p:nvGraphicFramePr>
        <p:xfrm>
          <a:off x="451587" y="560996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4477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30090"/>
            <a:ext cx="6870065" cy="1497205"/>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chicken noodle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carrots, chicken, cornstarch, salt, egg noodles, celery, onions, sugar, soy protein, corn protein, flavorings, potato flour, pepper, turmeric</a:t>
            </a:r>
          </a:p>
          <a:p>
            <a:pPr marL="12700">
              <a:lnSpc>
                <a:spcPts val="1180"/>
              </a:lnSpc>
            </a:pPr>
            <a:r>
              <a:rPr lang="en-US" sz="1000" dirty="0">
                <a:solidFill>
                  <a:srgbClr val="FF0000"/>
                </a:solidFill>
                <a:cs typeface="Microsoft Sans Serif"/>
              </a:rPr>
              <a:t>contains: egg, soy, wheat</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3096282830"/>
              </p:ext>
            </p:extLst>
          </p:nvPr>
        </p:nvGraphicFramePr>
        <p:xfrm>
          <a:off x="444496" y="166271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496" y="2309822"/>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clam chowder</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milk, clams, salt, potatoes, celery, heavy cream, canola oil, cod flavoring, butter, onion, cornstarch, wheat flour, sunflower oil, garlic, spices, parsley</a:t>
            </a:r>
          </a:p>
          <a:p>
            <a:pPr marL="12700">
              <a:lnSpc>
                <a:spcPts val="1140"/>
              </a:lnSpc>
            </a:pPr>
            <a:r>
              <a:rPr lang="en-US" sz="1000" dirty="0">
                <a:solidFill>
                  <a:srgbClr val="FF0000"/>
                </a:solidFill>
                <a:cs typeface="Arial"/>
              </a:rPr>
              <a:t>contains: fish, milk, shellfish, wheat</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4500" y="4137117"/>
            <a:ext cx="6870065" cy="129522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3 bean &amp; swiss chard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55" dirty="0" smtClean="0">
                <a:solidFill>
                  <a:srgbClr val="231F20"/>
                </a:solidFill>
                <a:cs typeface="Calibri"/>
              </a:rPr>
              <a:t>vegan</a:t>
            </a:r>
            <a:endParaRPr lang="en-US" sz="1000" spc="55" dirty="0">
              <a:solidFill>
                <a:srgbClr val="231F20"/>
              </a:solidFill>
              <a:cs typeface="Calibri"/>
            </a:endParaRPr>
          </a:p>
          <a:p>
            <a:pPr marL="12700">
              <a:lnSpc>
                <a:spcPts val="1140"/>
              </a:lnSpc>
            </a:pPr>
            <a:endParaRPr lang="en-US" sz="1000" b="1" spc="-40" dirty="0">
              <a:solidFill>
                <a:srgbClr val="A83346"/>
              </a:solidFill>
              <a:cs typeface="Arial"/>
            </a:endParaRPr>
          </a:p>
          <a:p>
            <a:r>
              <a:rPr lang="en-US" sz="1000" b="1" spc="-5" dirty="0">
                <a:solidFill>
                  <a:srgbClr val="231F20"/>
                </a:solidFill>
                <a:cs typeface="Arial"/>
              </a:rPr>
              <a:t>ingredients:</a:t>
            </a:r>
            <a:r>
              <a:rPr lang="en-US" sz="1000" dirty="0"/>
              <a:t>  </a:t>
            </a:r>
            <a:r>
              <a:rPr lang="en-US" sz="1000" b="1" dirty="0"/>
              <a:t>garbanzo beans, navy beans, kidney beans, carrots, onions, brown rice, swiss chard, canola oil, sugar, tomato paste, potatoes, paprika, mushroom, soy sauce (corn syrup, soy protein, salt), celery, garlic, apple cider vinegar</a:t>
            </a:r>
            <a:endParaRPr lang="en-US" sz="1000" b="1" spc="-5" dirty="0">
              <a:solidFill>
                <a:srgbClr val="231F20"/>
              </a:solidFill>
              <a:cs typeface="Arial"/>
            </a:endParaRPr>
          </a:p>
          <a:p>
            <a:pPr marL="12700" marR="5401945">
              <a:lnSpc>
                <a:spcPct val="100000"/>
              </a:lnSpc>
            </a:pPr>
            <a:r>
              <a:rPr lang="en-US" sz="1000" dirty="0">
                <a:solidFill>
                  <a:srgbClr val="FF0000"/>
                </a:solidFill>
                <a:cs typeface="Arial"/>
              </a:rPr>
              <a:t>contains: soy</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45073" y="6055622"/>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roasted eggplant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55" dirty="0" smtClean="0">
                <a:solidFill>
                  <a:srgbClr val="231F20"/>
                </a:solidFill>
                <a:cs typeface="Calibri"/>
              </a:rPr>
              <a:t>vegetarian </a:t>
            </a:r>
            <a:endParaRPr lang="en-US" sz="1000" b="1" spc="70" dirty="0">
              <a:solidFill>
                <a:srgbClr val="231F20"/>
              </a:solidFill>
              <a:cs typeface="Arial"/>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roasted eggplant, tomato paste, fennel, onions, parmesan cheese, garlic, potato, canola oil, salt, sugar, natural flavorings, whey</a:t>
            </a:r>
          </a:p>
          <a:p>
            <a:pPr marL="12700">
              <a:lnSpc>
                <a:spcPts val="1140"/>
              </a:lnSpc>
            </a:pPr>
            <a:r>
              <a:rPr lang="en-US" sz="1000" dirty="0">
                <a:solidFill>
                  <a:srgbClr val="FF0000"/>
                </a:solidFill>
                <a:cs typeface="Arial"/>
              </a:rPr>
              <a:t>contains: milk</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graphicFrame>
        <p:nvGraphicFramePr>
          <p:cNvPr id="22" name="object 3"/>
          <p:cNvGraphicFramePr>
            <a:graphicFrameLocks noGrp="1"/>
          </p:cNvGraphicFramePr>
          <p:nvPr>
            <p:extLst>
              <p:ext uri="{D42A27DB-BD31-4B8C-83A1-F6EECF244321}">
                <p14:modId xmlns:p14="http://schemas.microsoft.com/office/powerpoint/2010/main" val="965049509"/>
              </p:ext>
            </p:extLst>
          </p:nvPr>
        </p:nvGraphicFramePr>
        <p:xfrm>
          <a:off x="444496" y="341248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128064495"/>
              </p:ext>
            </p:extLst>
          </p:nvPr>
        </p:nvGraphicFramePr>
        <p:xfrm>
          <a:off x="444496" y="5458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4100109438"/>
              </p:ext>
            </p:extLst>
          </p:nvPr>
        </p:nvGraphicFramePr>
        <p:xfrm>
          <a:off x="444496" y="730333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5073" y="7909198"/>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vegetable  beef barley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carrots, beef, corn starch, food starch, celery, barley, soy protein, potato flour, whey, paprika, corn oil, wheat protein, milk, soybean oil, cottonseed oil, salt, garlic, tomato paste, sugar</a:t>
            </a:r>
          </a:p>
          <a:p>
            <a:pPr marL="12700">
              <a:lnSpc>
                <a:spcPts val="1140"/>
              </a:lnSpc>
            </a:pPr>
            <a:r>
              <a:rPr lang="en-US" sz="1000" dirty="0">
                <a:solidFill>
                  <a:srgbClr val="FF0000"/>
                </a:solidFill>
                <a:cs typeface="Arial"/>
              </a:rPr>
              <a:t>contains: milk, soy, wheat</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3584277569"/>
              </p:ext>
            </p:extLst>
          </p:nvPr>
        </p:nvGraphicFramePr>
        <p:xfrm>
          <a:off x="444496" y="905228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C393F765-725A-4424-B651-EBE0CF57F38C}"/>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Tree>
    <p:extLst>
      <p:ext uri="{BB962C8B-B14F-4D97-AF65-F5344CB8AC3E}">
        <p14:creationId xmlns:p14="http://schemas.microsoft.com/office/powerpoint/2010/main" val="325858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0655" y="27336"/>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wild mushroom bisque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vegetarian</a:t>
            </a:r>
            <a:endParaRPr lang="en-US" sz="950" dirty="0">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onions, mushrooms, milk, flour, canola oil, soy and corn protein, sugar, garlic, turmeric, tomato paste, mushrooms, cornstarch, heavy cream, potato flour, whey, butter, sherry wine, parsley, cayenne pepper</a:t>
            </a:r>
          </a:p>
          <a:p>
            <a:pPr marL="12700">
              <a:lnSpc>
                <a:spcPts val="1180"/>
              </a:lnSpc>
            </a:pPr>
            <a:r>
              <a:rPr lang="en-US" sz="1000" dirty="0">
                <a:solidFill>
                  <a:srgbClr val="FF0000"/>
                </a:solidFill>
                <a:cs typeface="Microsoft Sans Serif"/>
              </a:rPr>
              <a:t>contains: milk, soy, wheat</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2077788999"/>
              </p:ext>
            </p:extLst>
          </p:nvPr>
        </p:nvGraphicFramePr>
        <p:xfrm>
          <a:off x="430652" y="165020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30652" y="2334597"/>
            <a:ext cx="6744334" cy="1256754"/>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vegetarian minestrone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dirty="0" smtClean="0">
                <a:cs typeface="Calibri"/>
              </a:rPr>
              <a:t>vegetarian</a:t>
            </a:r>
            <a:endParaRPr lang="en-US" sz="1000" dirty="0">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tomatoes, zucchini, corn cabbage, potatoes, carrots, kidney beans, onions, celery, macaroni, (egg, wheat), egg whites, cornstarch, salt, garlic, corn oil, potato flour</a:t>
            </a:r>
          </a:p>
          <a:p>
            <a:pPr marL="12700">
              <a:lnSpc>
                <a:spcPts val="1140"/>
              </a:lnSpc>
            </a:pPr>
            <a:r>
              <a:rPr lang="en-US" sz="1000" dirty="0">
                <a:solidFill>
                  <a:srgbClr val="FF0000"/>
                </a:solidFill>
                <a:cs typeface="Arial"/>
              </a:rPr>
              <a:t>contains: egg, wheat</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graphicFrame>
        <p:nvGraphicFramePr>
          <p:cNvPr id="22" name="object 3"/>
          <p:cNvGraphicFramePr>
            <a:graphicFrameLocks noGrp="1"/>
          </p:cNvGraphicFramePr>
          <p:nvPr>
            <p:extLst>
              <p:ext uri="{D42A27DB-BD31-4B8C-83A1-F6EECF244321}">
                <p14:modId xmlns:p14="http://schemas.microsoft.com/office/powerpoint/2010/main" val="119502955"/>
              </p:ext>
            </p:extLst>
          </p:nvPr>
        </p:nvGraphicFramePr>
        <p:xfrm>
          <a:off x="442876" y="365210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414802" y="4289526"/>
            <a:ext cx="6744334" cy="1256754"/>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tuscan white bean soup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dirty="0" smtClean="0">
                <a:cs typeface="Calibri"/>
              </a:rPr>
              <a:t>vegan</a:t>
            </a:r>
            <a:endParaRPr lang="en-US" sz="1000" dirty="0">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white kidney beans, tomatoes, onions, carrots, navy bean powder, celery, tomato paste, vegetable base, sugar, soy protein, canola oil, salt, soybean oil, natural flavors, potatoes, paprika, mushroom, soy sauce, corn syrup, garlic, spices</a:t>
            </a:r>
          </a:p>
          <a:p>
            <a:pPr marL="12700">
              <a:lnSpc>
                <a:spcPts val="1140"/>
              </a:lnSpc>
            </a:pPr>
            <a:r>
              <a:rPr lang="en-US" sz="1000" dirty="0">
                <a:solidFill>
                  <a:srgbClr val="FF0000"/>
                </a:solidFill>
                <a:cs typeface="Arial"/>
              </a:rPr>
              <a:t>contains: soy, wheat</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2914546736"/>
              </p:ext>
            </p:extLst>
          </p:nvPr>
        </p:nvGraphicFramePr>
        <p:xfrm>
          <a:off x="414802" y="557101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Footer Placeholder 7">
            <a:extLst>
              <a:ext uri="{FF2B5EF4-FFF2-40B4-BE49-F238E27FC236}">
                <a16:creationId xmlns:a16="http://schemas.microsoft.com/office/drawing/2014/main" id="{9130EB70-199D-43EC-8D8F-61C21FA5EAD3}"/>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0" name="object 4"/>
          <p:cNvSpPr txBox="1"/>
          <p:nvPr/>
        </p:nvSpPr>
        <p:spPr>
          <a:xfrm>
            <a:off x="408650" y="6175395"/>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tomato basil bisque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dirty="0" smtClean="0">
                <a:cs typeface="Calibri"/>
              </a:rPr>
              <a:t>vegetarian</a:t>
            </a:r>
            <a:endParaRPr lang="en-US" sz="1000" dirty="0">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tomatoes, tomato paste, heavy cream, celery, flour, wheat flour, carrots, onions, butter, basil, salt</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a:t>
            </a:r>
            <a:r>
              <a:rPr lang="en-US" sz="1000" dirty="0" smtClean="0">
                <a:solidFill>
                  <a:srgbClr val="FF0000"/>
                </a:solidFill>
                <a:cs typeface="Arial"/>
              </a:rPr>
              <a:t>milk, wheat</a:t>
            </a: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514591907"/>
              </p:ext>
            </p:extLst>
          </p:nvPr>
        </p:nvGraphicFramePr>
        <p:xfrm>
          <a:off x="408650" y="736592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96791" y="8008653"/>
            <a:ext cx="7145475"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lobster corn bisque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shrimp, corn, heavy cream, lobster meat, salt, onions, modified corn starch, tomato paste, potato flour, butter, flour, sherry wine, celery, canola oil, garlic, chives, cane syrup, turmeric, red curry paste, spices, red </a:t>
            </a:r>
            <a:r>
              <a:rPr lang="en-US" sz="1000" b="1" spc="-5" dirty="0" err="1" smtClean="0">
                <a:solidFill>
                  <a:srgbClr val="231F20"/>
                </a:solidFill>
                <a:cs typeface="Arial"/>
              </a:rPr>
              <a:t>chiles</a:t>
            </a:r>
            <a:r>
              <a:rPr lang="en-US" sz="1000" b="1" spc="-5" dirty="0" smtClean="0">
                <a:solidFill>
                  <a:srgbClr val="231F20"/>
                </a:solidFill>
                <a:cs typeface="Arial"/>
              </a:rPr>
              <a:t>, shallots, soybean oil, paprika, soy lecithin</a:t>
            </a:r>
            <a:endParaRPr lang="en-US" sz="1000" b="1" spc="-5" dirty="0">
              <a:solidFill>
                <a:srgbClr val="231F20"/>
              </a:solidFill>
              <a:cs typeface="Arial"/>
            </a:endParaRPr>
          </a:p>
          <a:p>
            <a:pPr marL="12700">
              <a:lnSpc>
                <a:spcPts val="1140"/>
              </a:lnSpc>
            </a:pPr>
            <a:r>
              <a:rPr lang="en-US" sz="1000" dirty="0">
                <a:solidFill>
                  <a:srgbClr val="FF0000"/>
                </a:solidFill>
                <a:cs typeface="Arial"/>
              </a:rPr>
              <a:t>contains: </a:t>
            </a:r>
            <a:r>
              <a:rPr lang="en-US" sz="1000" dirty="0" smtClean="0">
                <a:solidFill>
                  <a:srgbClr val="FF0000"/>
                </a:solidFill>
                <a:cs typeface="Arial"/>
              </a:rPr>
              <a:t>milk, shellfish, soy, wheat</a:t>
            </a: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922932268"/>
              </p:ext>
            </p:extLst>
          </p:nvPr>
        </p:nvGraphicFramePr>
        <p:xfrm>
          <a:off x="396791" y="913487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58865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274" y="1770178"/>
            <a:ext cx="6870065" cy="1651093"/>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err="1">
                <a:solidFill>
                  <a:srgbClr val="231F20"/>
                </a:solidFill>
                <a:cs typeface="Arial"/>
              </a:rPr>
              <a:t>california</a:t>
            </a:r>
            <a:r>
              <a:rPr lang="en-US" sz="1600" b="1" spc="-25" dirty="0">
                <a:solidFill>
                  <a:srgbClr val="231F20"/>
                </a:solidFill>
                <a:cs typeface="Arial"/>
              </a:rPr>
              <a:t>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dirty="0"/>
              <a:t>imitation crab (minced fish (</a:t>
            </a:r>
            <a:r>
              <a:rPr lang="en-US" sz="1000" b="1" dirty="0" err="1"/>
              <a:t>alaska</a:t>
            </a:r>
            <a:r>
              <a:rPr lang="en-US" sz="1000" b="1" dirty="0"/>
              <a:t> pollock, southern blue whiting), wheat starch, corn starch, sugar, salt, crab extract, rice wine, egg white, annatto, paprika), cucumbers, avocado, sesame seeds, seaweed, seasoned sushi rice</a:t>
            </a:r>
            <a:endParaRPr lang="en-US" sz="1000" b="1" dirty="0">
              <a:cs typeface="Microsoft Sans Serif"/>
            </a:endParaRPr>
          </a:p>
          <a:p>
            <a:pPr marL="12700">
              <a:spcBef>
                <a:spcPts val="40"/>
              </a:spcBef>
            </a:pPr>
            <a:r>
              <a:rPr lang="en-US" sz="1000" spc="15" dirty="0">
                <a:solidFill>
                  <a:srgbClr val="FF0000"/>
                </a:solidFill>
                <a:cs typeface="Arial"/>
              </a:rPr>
              <a:t>contains: fish, </a:t>
            </a:r>
            <a:r>
              <a:rPr lang="en-US" sz="1000" spc="15" dirty="0" smtClean="0">
                <a:solidFill>
                  <a:srgbClr val="FF0000"/>
                </a:solidFill>
                <a:cs typeface="Arial"/>
              </a:rPr>
              <a:t>egg</a:t>
            </a:r>
            <a:r>
              <a:rPr lang="en-US" sz="1000" dirty="0" smtClean="0">
                <a:solidFill>
                  <a:srgbClr val="FF0000"/>
                </a:solidFill>
                <a:cs typeface="Arial"/>
              </a:rPr>
              <a:t>,</a:t>
            </a:r>
            <a:r>
              <a:rPr lang="en-US" sz="1000" spc="15" dirty="0" smtClean="0">
                <a:solidFill>
                  <a:srgbClr val="FF0000"/>
                </a:solidFill>
                <a:cs typeface="Arial"/>
              </a:rPr>
              <a:t> </a:t>
            </a:r>
            <a:r>
              <a:rPr lang="en-US" sz="1000" spc="15" dirty="0">
                <a:solidFill>
                  <a:srgbClr val="FF0000"/>
                </a:solidFill>
                <a:cs typeface="Arial"/>
              </a:rPr>
              <a:t>shellfish, soy, </a:t>
            </a:r>
            <a:r>
              <a:rPr lang="en-US" sz="1000" spc="15" dirty="0" smtClean="0">
                <a:solidFill>
                  <a:srgbClr val="FF0000"/>
                </a:solidFill>
                <a:cs typeface="Arial"/>
              </a:rPr>
              <a:t>wheat</a:t>
            </a:r>
          </a:p>
          <a:p>
            <a:pPr marL="12700">
              <a:spcBef>
                <a:spcPts val="40"/>
              </a:spcBef>
            </a:pPr>
            <a:endParaRPr lang="en-US" sz="1000" spc="15"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4178404316"/>
              </p:ext>
            </p:extLst>
          </p:nvPr>
        </p:nvGraphicFramePr>
        <p:xfrm>
          <a:off x="432274" y="342127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32271" y="4056676"/>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*salmon avocado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salmon, avocado, sesame seeds, seasoned sushi rice</a:t>
            </a:r>
          </a:p>
          <a:p>
            <a:pPr marL="12700">
              <a:lnSpc>
                <a:spcPts val="1140"/>
              </a:lnSpc>
            </a:pPr>
            <a:r>
              <a:rPr lang="en-US" sz="1000" dirty="0">
                <a:solidFill>
                  <a:srgbClr val="FF0000"/>
                </a:solidFill>
                <a:cs typeface="Arial"/>
              </a:rPr>
              <a:t>contains: </a:t>
            </a:r>
            <a:r>
              <a:rPr lang="en-US" sz="1000" dirty="0" smtClean="0">
                <a:solidFill>
                  <a:srgbClr val="FF0000"/>
                </a:solidFill>
                <a:cs typeface="Arial"/>
              </a:rPr>
              <a:t>fish</a:t>
            </a:r>
          </a:p>
          <a:p>
            <a:pPr marL="12700">
              <a:lnSpc>
                <a:spcPts val="114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32271" y="5865336"/>
            <a:ext cx="6870065" cy="1154162"/>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*spicy tuna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spc="70" dirty="0">
              <a:solidFill>
                <a:srgbClr val="231F20"/>
              </a:solidFill>
              <a:cs typeface="Calibri"/>
            </a:endParaRPr>
          </a:p>
          <a:p>
            <a:r>
              <a:rPr lang="en-US" sz="1000" b="1" spc="-5" dirty="0" smtClean="0">
                <a:solidFill>
                  <a:srgbClr val="231F20"/>
                </a:solidFill>
                <a:cs typeface="Arial"/>
              </a:rPr>
              <a:t>ingredients</a:t>
            </a:r>
            <a:r>
              <a:rPr lang="en-US" sz="1000" b="1" spc="-5" dirty="0">
                <a:solidFill>
                  <a:srgbClr val="231F20"/>
                </a:solidFill>
                <a:cs typeface="Arial"/>
              </a:rPr>
              <a:t>:</a:t>
            </a:r>
            <a:r>
              <a:rPr lang="en-US" sz="1000" dirty="0"/>
              <a:t> </a:t>
            </a:r>
            <a:r>
              <a:rPr lang="en-US" sz="1000" b="1" dirty="0"/>
              <a:t>tuna, green onions, chili paste, fish roe, sesame oil, </a:t>
            </a:r>
            <a:r>
              <a:rPr lang="en-US" sz="1000" b="1" dirty="0" smtClean="0"/>
              <a:t>mayonnaise, seasoned sushi rice</a:t>
            </a:r>
            <a:endParaRPr lang="en-US" sz="1000" b="1" spc="-5" dirty="0">
              <a:solidFill>
                <a:srgbClr val="231F20"/>
              </a:solidFill>
              <a:cs typeface="Arial"/>
            </a:endParaRPr>
          </a:p>
          <a:p>
            <a:pPr marL="12700" marR="5401945"/>
            <a:r>
              <a:rPr lang="en-US" sz="1000" dirty="0">
                <a:solidFill>
                  <a:srgbClr val="FF0000"/>
                </a:solidFill>
                <a:cs typeface="Arial"/>
              </a:rPr>
              <a:t>contains: </a:t>
            </a:r>
            <a:r>
              <a:rPr lang="en-US" sz="1000" dirty="0" smtClean="0">
                <a:solidFill>
                  <a:srgbClr val="FF0000"/>
                </a:solidFill>
                <a:cs typeface="Arial"/>
              </a:rPr>
              <a:t>egg, fish, soy</a:t>
            </a:r>
          </a:p>
          <a:p>
            <a:pPr marL="12700" marR="5401945"/>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244297" y="-190096"/>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graphicFrame>
        <p:nvGraphicFramePr>
          <p:cNvPr id="22" name="object 3"/>
          <p:cNvGraphicFramePr>
            <a:graphicFrameLocks noGrp="1"/>
          </p:cNvGraphicFramePr>
          <p:nvPr>
            <p:extLst>
              <p:ext uri="{D42A27DB-BD31-4B8C-83A1-F6EECF244321}">
                <p14:modId xmlns:p14="http://schemas.microsoft.com/office/powerpoint/2010/main" val="3493185392"/>
              </p:ext>
            </p:extLst>
          </p:nvPr>
        </p:nvGraphicFramePr>
        <p:xfrm>
          <a:off x="432271" y="522042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4258876943"/>
              </p:ext>
            </p:extLst>
          </p:nvPr>
        </p:nvGraphicFramePr>
        <p:xfrm>
          <a:off x="432271" y="705782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Footer Placeholder 7">
            <a:extLst>
              <a:ext uri="{FF2B5EF4-FFF2-40B4-BE49-F238E27FC236}">
                <a16:creationId xmlns:a16="http://schemas.microsoft.com/office/drawing/2014/main" id="{56999E04-E666-4D17-BCF0-D6DEAB65B1BA}"/>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0" name="object 4"/>
          <p:cNvSpPr txBox="1"/>
          <p:nvPr/>
        </p:nvSpPr>
        <p:spPr>
          <a:xfrm>
            <a:off x="432274" y="115361"/>
            <a:ext cx="6744334" cy="1397819"/>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g</a:t>
            </a:r>
            <a:r>
              <a:rPr lang="en-US" sz="1600" b="1" spc="-25" dirty="0" smtClean="0">
                <a:solidFill>
                  <a:srgbClr val="231F20"/>
                </a:solidFill>
                <a:cs typeface="Arial"/>
              </a:rPr>
              <a:t>arden vegetable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dirty="0" smtClean="0">
                <a:cs typeface="Calibri"/>
              </a:rPr>
              <a:t>vegetarian</a:t>
            </a:r>
            <a:endParaRPr lang="en-US" sz="1000" dirty="0">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cabbage</a:t>
            </a:r>
            <a:r>
              <a:rPr lang="en-US" sz="1000" b="1" spc="-5" dirty="0">
                <a:solidFill>
                  <a:srgbClr val="231F20"/>
                </a:solidFill>
                <a:cs typeface="Arial"/>
              </a:rPr>
              <a:t>, </a:t>
            </a:r>
            <a:r>
              <a:rPr lang="en-US" sz="1000" b="1" spc="-5" dirty="0" smtClean="0">
                <a:solidFill>
                  <a:srgbClr val="231F20"/>
                </a:solidFill>
                <a:cs typeface="Arial"/>
              </a:rPr>
              <a:t>broccoli</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zucchini</a:t>
            </a:r>
            <a:r>
              <a:rPr lang="en-US" sz="1000" b="1" spc="-5" dirty="0">
                <a:solidFill>
                  <a:srgbClr val="231F20"/>
                </a:solidFill>
                <a:cs typeface="Arial"/>
              </a:rPr>
              <a:t>, </a:t>
            </a:r>
            <a:r>
              <a:rPr lang="en-US" sz="1000" b="1" spc="-5" dirty="0" smtClean="0">
                <a:solidFill>
                  <a:srgbClr val="231F20"/>
                </a:solidFill>
                <a:cs typeface="Arial"/>
              </a:rPr>
              <a:t>bell peppers</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sugar</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s</a:t>
            </a:r>
            <a:r>
              <a:rPr lang="en-US" sz="1000" b="1" spc="-5" dirty="0" smtClean="0">
                <a:solidFill>
                  <a:srgbClr val="231F20"/>
                </a:solidFill>
                <a:cs typeface="Arial"/>
              </a:rPr>
              <a:t>oy protein</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turmeric</a:t>
            </a:r>
            <a:r>
              <a:rPr lang="en-US" sz="1000" b="1" spc="-5" dirty="0">
                <a:solidFill>
                  <a:srgbClr val="231F20"/>
                </a:solidFill>
                <a:cs typeface="Arial"/>
              </a:rPr>
              <a:t>, </a:t>
            </a:r>
            <a:r>
              <a:rPr lang="en-US" sz="1000" b="1" spc="-5" dirty="0" smtClean="0">
                <a:solidFill>
                  <a:srgbClr val="231F20"/>
                </a:solidFill>
                <a:cs typeface="Arial"/>
              </a:rPr>
              <a:t>mushrooms</a:t>
            </a:r>
            <a:r>
              <a:rPr lang="en-US" sz="1000" b="1" spc="-5" dirty="0">
                <a:solidFill>
                  <a:srgbClr val="231F20"/>
                </a:solidFill>
                <a:cs typeface="Arial"/>
              </a:rPr>
              <a:t>, </a:t>
            </a:r>
            <a:r>
              <a:rPr lang="en-US" sz="1000" b="1" spc="-5" dirty="0" smtClean="0">
                <a:solidFill>
                  <a:srgbClr val="231F20"/>
                </a:solidFill>
                <a:cs typeface="Arial"/>
              </a:rPr>
              <a:t>whey</a:t>
            </a:r>
            <a:r>
              <a:rPr lang="en-US" sz="1000" b="1" spc="-5" dirty="0">
                <a:solidFill>
                  <a:srgbClr val="231F20"/>
                </a:solidFill>
                <a:cs typeface="Arial"/>
              </a:rPr>
              <a:t>, </a:t>
            </a:r>
            <a:r>
              <a:rPr lang="en-US" sz="1000" b="1" spc="-5" dirty="0" smtClean="0">
                <a:solidFill>
                  <a:srgbClr val="231F20"/>
                </a:solidFill>
                <a:cs typeface="Arial"/>
              </a:rPr>
              <a:t>sherry wine</a:t>
            </a:r>
            <a:r>
              <a:rPr lang="en-US" sz="1000" b="1" spc="-5" dirty="0">
                <a:solidFill>
                  <a:srgbClr val="231F20"/>
                </a:solidFill>
                <a:cs typeface="Arial"/>
              </a:rPr>
              <a:t>, </a:t>
            </a:r>
            <a:r>
              <a:rPr lang="en-US" sz="1000" b="1" spc="-5" dirty="0" smtClean="0">
                <a:solidFill>
                  <a:srgbClr val="231F20"/>
                </a:solidFill>
                <a:cs typeface="Arial"/>
              </a:rPr>
              <a:t>butter</a:t>
            </a:r>
            <a:r>
              <a:rPr lang="en-US" sz="1000" b="1" spc="-5" dirty="0">
                <a:solidFill>
                  <a:srgbClr val="231F20"/>
                </a:solidFill>
                <a:cs typeface="Arial"/>
              </a:rPr>
              <a:t>, </a:t>
            </a:r>
            <a:r>
              <a:rPr lang="en-US" sz="1000" b="1" spc="-5" dirty="0" smtClean="0">
                <a:solidFill>
                  <a:srgbClr val="231F20"/>
                </a:solidFill>
                <a:cs typeface="Arial"/>
              </a:rPr>
              <a:t>red </a:t>
            </a:r>
            <a:r>
              <a:rPr lang="en-US" sz="1000" b="1" spc="-5" dirty="0">
                <a:solidFill>
                  <a:srgbClr val="231F20"/>
                </a:solidFill>
                <a:cs typeface="Arial"/>
              </a:rPr>
              <a:t>p</a:t>
            </a:r>
            <a:r>
              <a:rPr lang="en-US" sz="1000" b="1" spc="-5" dirty="0" smtClean="0">
                <a:solidFill>
                  <a:srgbClr val="231F20"/>
                </a:solidFill>
                <a:cs typeface="Arial"/>
              </a:rPr>
              <a:t>epper</a:t>
            </a:r>
            <a:r>
              <a:rPr lang="en-US" sz="1000" b="1" spc="-5" dirty="0">
                <a:solidFill>
                  <a:srgbClr val="231F20"/>
                </a:solidFill>
                <a:cs typeface="Arial"/>
              </a:rPr>
              <a:t>, </a:t>
            </a:r>
            <a:r>
              <a:rPr lang="en-US" sz="1000" b="1" spc="-5" dirty="0" smtClean="0">
                <a:solidFill>
                  <a:srgbClr val="231F20"/>
                </a:solidFill>
                <a:cs typeface="Arial"/>
              </a:rPr>
              <a:t>curry powder</a:t>
            </a:r>
            <a:r>
              <a:rPr lang="en-US" sz="1000" b="1" spc="-5" dirty="0">
                <a:solidFill>
                  <a:srgbClr val="231F20"/>
                </a:solidFill>
                <a:cs typeface="Arial"/>
              </a:rPr>
              <a:t>, </a:t>
            </a:r>
            <a:r>
              <a:rPr lang="en-US" sz="1000" b="1" spc="-5" dirty="0" smtClean="0">
                <a:solidFill>
                  <a:srgbClr val="231F20"/>
                </a:solidFill>
                <a:cs typeface="Arial"/>
              </a:rPr>
              <a:t>mustard </a:t>
            </a:r>
          </a:p>
          <a:p>
            <a:pPr marL="12700">
              <a:lnSpc>
                <a:spcPts val="114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 soy</a:t>
            </a:r>
          </a:p>
          <a:p>
            <a:pPr marL="12700">
              <a:lnSpc>
                <a:spcPts val="114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4181586302"/>
              </p:ext>
            </p:extLst>
          </p:nvPr>
        </p:nvGraphicFramePr>
        <p:xfrm>
          <a:off x="444498" y="15240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5" name="TextBox 4"/>
          <p:cNvSpPr txBox="1"/>
          <p:nvPr/>
        </p:nvSpPr>
        <p:spPr>
          <a:xfrm>
            <a:off x="1029616" y="9579152"/>
            <a:ext cx="5943600" cy="215444"/>
          </a:xfrm>
          <a:prstGeom prst="rect">
            <a:avLst/>
          </a:prstGeom>
          <a:noFill/>
        </p:spPr>
        <p:txBody>
          <a:bodyPr wrap="square" rtlCol="0">
            <a:spAutoFit/>
          </a:bodyPr>
          <a:lstStyle/>
          <a:p>
            <a:r>
              <a:rPr lang="en-US" sz="800" i="1" dirty="0" smtClean="0">
                <a:solidFill>
                  <a:schemeClr val="tx1">
                    <a:lumMod val="50000"/>
                    <a:lumOff val="50000"/>
                  </a:schemeClr>
                </a:solidFill>
                <a:latin typeface="Arial Narrow" panose="020B0606020202030204" pitchFamily="34" charset="0"/>
              </a:rPr>
              <a:t>Consumer Advisory Disclaimer: Consuming raw or undercooked meats, poultry , seafood. shellfish or eggs ma increase your risk of foodborne illness.</a:t>
            </a:r>
            <a:endParaRPr lang="en-US" sz="800" i="1" dirty="0">
              <a:solidFill>
                <a:schemeClr val="tx1">
                  <a:lumMod val="50000"/>
                  <a:lumOff val="50000"/>
                </a:schemeClr>
              </a:solidFill>
              <a:latin typeface="Arial Narrow" panose="020B0606020202030204" pitchFamily="34" charset="0"/>
            </a:endParaRPr>
          </a:p>
        </p:txBody>
      </p:sp>
      <p:sp>
        <p:nvSpPr>
          <p:cNvPr id="14" name="object 6"/>
          <p:cNvSpPr txBox="1"/>
          <p:nvPr/>
        </p:nvSpPr>
        <p:spPr>
          <a:xfrm>
            <a:off x="432268" y="7675708"/>
            <a:ext cx="6870065" cy="1154162"/>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*tuna cucumber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70" dirty="0">
              <a:solidFill>
                <a:srgbClr val="231F20"/>
              </a:solidFill>
              <a:cs typeface="Calibri"/>
            </a:endParaRPr>
          </a:p>
          <a:p>
            <a:r>
              <a:rPr lang="en-US" sz="1000" b="1" spc="-5" dirty="0" smtClean="0">
                <a:solidFill>
                  <a:srgbClr val="231F20"/>
                </a:solidFill>
                <a:cs typeface="Arial"/>
              </a:rPr>
              <a:t>ingredients</a:t>
            </a:r>
            <a:r>
              <a:rPr lang="en-US" sz="1000" b="1" spc="-5" dirty="0">
                <a:solidFill>
                  <a:srgbClr val="231F20"/>
                </a:solidFill>
                <a:cs typeface="Arial"/>
              </a:rPr>
              <a:t>:</a:t>
            </a:r>
            <a:r>
              <a:rPr lang="en-US" sz="1000" b="1" dirty="0"/>
              <a:t> </a:t>
            </a:r>
            <a:r>
              <a:rPr lang="en-US" sz="1000" b="1" dirty="0" smtClean="0"/>
              <a:t>tuna, seasoned sushi rice, cucumber, sesame seeds, seaweed</a:t>
            </a:r>
            <a:endParaRPr lang="en-US" sz="1000" b="1" spc="-5" dirty="0">
              <a:solidFill>
                <a:srgbClr val="231F20"/>
              </a:solidFill>
              <a:cs typeface="Arial"/>
            </a:endParaRPr>
          </a:p>
          <a:p>
            <a:pPr marL="12700" marR="5401945"/>
            <a:r>
              <a:rPr lang="en-US" sz="1000" dirty="0">
                <a:solidFill>
                  <a:srgbClr val="FF0000"/>
                </a:solidFill>
                <a:cs typeface="Arial"/>
              </a:rPr>
              <a:t>contains: </a:t>
            </a:r>
            <a:r>
              <a:rPr lang="en-US" sz="1000" dirty="0" smtClean="0">
                <a:solidFill>
                  <a:srgbClr val="FF0000"/>
                </a:solidFill>
                <a:cs typeface="Arial"/>
              </a:rPr>
              <a:t>fish</a:t>
            </a:r>
          </a:p>
          <a:p>
            <a:pPr marL="12700" marR="5401945"/>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810363854"/>
              </p:ext>
            </p:extLst>
          </p:nvPr>
        </p:nvGraphicFramePr>
        <p:xfrm>
          <a:off x="432268" y="886819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48745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444500" y="3906927"/>
            <a:ext cx="6870065" cy="129522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wheatberry mushroom burger</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a:solidFill>
                  <a:srgbClr val="231F20"/>
                </a:solidFill>
                <a:cs typeface="Calibri"/>
              </a:rPr>
              <a:t>vegan</a:t>
            </a:r>
          </a:p>
          <a:p>
            <a:pPr marL="12700">
              <a:lnSpc>
                <a:spcPts val="1140"/>
              </a:lnSpc>
            </a:pPr>
            <a:endParaRPr lang="en-US" sz="1000" b="1" spc="-40" dirty="0">
              <a:solidFill>
                <a:srgbClr val="A83346"/>
              </a:solidFill>
              <a:cs typeface="Arial"/>
            </a:endParaRPr>
          </a:p>
          <a:p>
            <a:r>
              <a:rPr lang="en-US" sz="1000" b="1" spc="-5" dirty="0">
                <a:solidFill>
                  <a:srgbClr val="231F20"/>
                </a:solidFill>
                <a:cs typeface="Arial"/>
              </a:rPr>
              <a:t>ingredients: </a:t>
            </a:r>
            <a:r>
              <a:rPr lang="en-US" sz="1000" b="1" dirty="0"/>
              <a:t>wheatberry, mushroom, onion, garlic, thyme, olive oil, parsley, salt, black pepper, bun</a:t>
            </a:r>
          </a:p>
          <a:p>
            <a:r>
              <a:rPr lang="en-US" sz="1000" dirty="0">
                <a:solidFill>
                  <a:srgbClr val="FF0000"/>
                </a:solidFill>
                <a:cs typeface="Microsoft Sans Serif"/>
              </a:rPr>
              <a:t>contains: wheat, </a:t>
            </a:r>
            <a:r>
              <a:rPr lang="en-US" sz="1000" dirty="0" smtClean="0">
                <a:solidFill>
                  <a:srgbClr val="FF0000"/>
                </a:solidFill>
                <a:cs typeface="Microsoft Sans Serif"/>
              </a:rPr>
              <a:t>soy</a:t>
            </a:r>
          </a:p>
          <a:p>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8" name="object 8"/>
          <p:cNvSpPr txBox="1"/>
          <p:nvPr/>
        </p:nvSpPr>
        <p:spPr>
          <a:xfrm>
            <a:off x="444500" y="5934196"/>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classic grilled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55" dirty="0">
                <a:solidFill>
                  <a:srgbClr val="231F20"/>
                </a:solidFill>
                <a:cs typeface="Calibri"/>
              </a:rPr>
              <a:t>vegetarian </a:t>
            </a:r>
            <a:endParaRPr lang="en-US" sz="1000" b="1" spc="70" dirty="0">
              <a:solidFill>
                <a:srgbClr val="231F20"/>
              </a:solidFill>
              <a:cs typeface="Arial"/>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wheat flour, yeast, canola oil, malt, </a:t>
            </a:r>
            <a:r>
              <a:rPr lang="en-US" sz="1000" b="1" dirty="0" err="1"/>
              <a:t>american</a:t>
            </a:r>
            <a:r>
              <a:rPr lang="en-US" sz="1000" b="1" dirty="0"/>
              <a:t> cheese, butter</a:t>
            </a:r>
            <a:endParaRPr lang="en-US" sz="1000" b="1" spc="-5" dirty="0">
              <a:solidFill>
                <a:srgbClr val="231F20"/>
              </a:solidFill>
              <a:cs typeface="Arial"/>
            </a:endParaRPr>
          </a:p>
          <a:p>
            <a:pPr marL="12700">
              <a:lnSpc>
                <a:spcPts val="1140"/>
              </a:lnSpc>
            </a:pPr>
            <a:r>
              <a:rPr lang="en-US" sz="1000" dirty="0">
                <a:solidFill>
                  <a:srgbClr val="FF0000"/>
                </a:solidFill>
                <a:cs typeface="Microsoft Sans Serif"/>
              </a:rPr>
              <a:t>contains: milk, soy, </a:t>
            </a:r>
            <a:r>
              <a:rPr lang="en-US" sz="1000" dirty="0" smtClean="0">
                <a:solidFill>
                  <a:srgbClr val="FF0000"/>
                </a:solidFill>
                <a:cs typeface="Microsoft Sans Serif"/>
              </a:rPr>
              <a:t>wheat</a:t>
            </a:r>
          </a:p>
          <a:p>
            <a:pPr marL="12700">
              <a:lnSpc>
                <a:spcPts val="114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graphicFrame>
        <p:nvGraphicFramePr>
          <p:cNvPr id="23" name="object 3"/>
          <p:cNvGraphicFramePr>
            <a:graphicFrameLocks noGrp="1"/>
          </p:cNvGraphicFramePr>
          <p:nvPr>
            <p:extLst>
              <p:ext uri="{D42A27DB-BD31-4B8C-83A1-F6EECF244321}">
                <p14:modId xmlns:p14="http://schemas.microsoft.com/office/powerpoint/2010/main" val="4085881177"/>
              </p:ext>
            </p:extLst>
          </p:nvPr>
        </p:nvGraphicFramePr>
        <p:xfrm>
          <a:off x="444496" y="526261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696445646"/>
              </p:ext>
            </p:extLst>
          </p:nvPr>
        </p:nvGraphicFramePr>
        <p:xfrm>
          <a:off x="448850" y="725286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5073" y="7862180"/>
            <a:ext cx="6877050" cy="987450"/>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seasoned grilled chicken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5-6oz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chicken breast, canola oil, salt, black pepper, fresh herbs</a:t>
            </a:r>
            <a:endParaRPr lang="en-US" sz="1000" b="1" spc="-5" dirty="0">
              <a:solidFill>
                <a:srgbClr val="231F20"/>
              </a:solidFill>
              <a:cs typeface="Arial"/>
            </a:endParaRPr>
          </a:p>
          <a:p>
            <a:pPr marL="12700">
              <a:lnSpc>
                <a:spcPct val="100000"/>
              </a:lnSpc>
              <a:spcBef>
                <a:spcPts val="40"/>
              </a:spcBef>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1285481501"/>
              </p:ext>
            </p:extLst>
          </p:nvPr>
        </p:nvGraphicFramePr>
        <p:xfrm>
          <a:off x="444496" y="895307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ACCE62E6-0B78-4D1C-9830-D73E2A97F0AB}"/>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6" name="object 6"/>
          <p:cNvSpPr txBox="1"/>
          <p:nvPr/>
        </p:nvSpPr>
        <p:spPr>
          <a:xfrm>
            <a:off x="442090" y="182562"/>
            <a:ext cx="6870065" cy="1141338"/>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cucumber avocado roll, brown rice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r>
              <a:rPr lang="en-US" sz="1000" spc="70" dirty="0" smtClean="0">
                <a:solidFill>
                  <a:srgbClr val="231F20"/>
                </a:solidFill>
                <a:cs typeface="Calibri"/>
              </a:rPr>
              <a:t>vegan</a:t>
            </a:r>
          </a:p>
          <a:p>
            <a:pPr marL="12700">
              <a:lnSpc>
                <a:spcPts val="1140"/>
              </a:lnSpc>
            </a:pPr>
            <a:endParaRPr lang="en-US" sz="1000" b="1" spc="70" dirty="0">
              <a:solidFill>
                <a:srgbClr val="231F20"/>
              </a:solidFill>
              <a:cs typeface="Calibri"/>
            </a:endParaRPr>
          </a:p>
          <a:p>
            <a:r>
              <a:rPr lang="en-US" sz="1000" b="1" spc="-5" dirty="0" smtClean="0">
                <a:solidFill>
                  <a:srgbClr val="231F20"/>
                </a:solidFill>
                <a:cs typeface="Arial"/>
              </a:rPr>
              <a:t>ingredients</a:t>
            </a:r>
            <a:r>
              <a:rPr lang="en-US" sz="1000" b="1" spc="-5" dirty="0">
                <a:solidFill>
                  <a:srgbClr val="231F20"/>
                </a:solidFill>
                <a:cs typeface="Arial"/>
              </a:rPr>
              <a:t>:</a:t>
            </a:r>
            <a:r>
              <a:rPr lang="en-US" sz="1000" b="1" dirty="0"/>
              <a:t> </a:t>
            </a:r>
            <a:r>
              <a:rPr lang="en-US" sz="1000" b="1" dirty="0" smtClean="0"/>
              <a:t>brown sushi rice, rice wine vinegar, sugar, salt, cucumber, seaweed</a:t>
            </a:r>
          </a:p>
          <a:p>
            <a:pPr marL="12700" marR="5401945"/>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902779624"/>
              </p:ext>
            </p:extLst>
          </p:nvPr>
        </p:nvGraphicFramePr>
        <p:xfrm>
          <a:off x="442090" y="137504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6"/>
          <p:cNvSpPr txBox="1"/>
          <p:nvPr/>
        </p:nvSpPr>
        <p:spPr>
          <a:xfrm>
            <a:off x="442090" y="2009475"/>
            <a:ext cx="6870065"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50/50 burger</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70" dirty="0">
              <a:solidFill>
                <a:srgbClr val="231F20"/>
              </a:solidFill>
              <a:cs typeface="Calibri"/>
            </a:endParaRPr>
          </a:p>
          <a:p>
            <a:r>
              <a:rPr lang="en-US" sz="1000" b="1" spc="-5" dirty="0" smtClean="0">
                <a:solidFill>
                  <a:srgbClr val="231F20"/>
                </a:solidFill>
                <a:cs typeface="Arial"/>
              </a:rPr>
              <a:t>ingredients</a:t>
            </a:r>
            <a:r>
              <a:rPr lang="en-US" sz="1000" b="1" spc="-5" dirty="0">
                <a:solidFill>
                  <a:srgbClr val="231F20"/>
                </a:solidFill>
                <a:cs typeface="Arial"/>
              </a:rPr>
              <a:t>:</a:t>
            </a:r>
            <a:r>
              <a:rPr lang="en-US" sz="1000" b="1" dirty="0"/>
              <a:t> </a:t>
            </a:r>
            <a:r>
              <a:rPr lang="en-US" sz="1000" b="1" dirty="0" err="1" smtClean="0"/>
              <a:t>portobello</a:t>
            </a:r>
            <a:r>
              <a:rPr lang="en-US" sz="1000" b="1" dirty="0" smtClean="0"/>
              <a:t> mushrooms, jalapeno chili peppers, soy sauce, salt, black pepper, beef, onions, canola oil, butter, mayonnaise, bun</a:t>
            </a:r>
          </a:p>
          <a:p>
            <a:r>
              <a:rPr lang="en-US" sz="1000" dirty="0" smtClean="0">
                <a:solidFill>
                  <a:srgbClr val="FF0000"/>
                </a:solidFill>
                <a:cs typeface="Arial"/>
              </a:rPr>
              <a:t>contains: egg, milk, soy, wheat</a:t>
            </a:r>
          </a:p>
          <a:p>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560315884"/>
              </p:ext>
            </p:extLst>
          </p:nvPr>
        </p:nvGraphicFramePr>
        <p:xfrm>
          <a:off x="442090" y="33063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09358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solidFill>
                  <a:schemeClr val="tx1"/>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solidFill>
              <a:latin typeface="Arial Narrow" panose="020B0606020202030204" pitchFamily="34" charset="0"/>
            </a:endParaRPr>
          </a:p>
        </p:txBody>
      </p:sp>
      <p:sp>
        <p:nvSpPr>
          <p:cNvPr id="9" name="object 4"/>
          <p:cNvSpPr txBox="1"/>
          <p:nvPr/>
        </p:nvSpPr>
        <p:spPr>
          <a:xfrm>
            <a:off x="442612" y="776297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onion rings</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onions, wheat flour, vegetable oil, soybean oil, canola oil, beer, malted barley, corn syrup, corn flour, corn starch, onion, salt, sorbitol, sugar, whey</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499055996"/>
              </p:ext>
            </p:extLst>
          </p:nvPr>
        </p:nvGraphicFramePr>
        <p:xfrm>
          <a:off x="444498" y="89916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459738" y="5966355"/>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sweet potato fries</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sweet potatoes, vegetable oil, modified food starch (corn, tapioca, potato), sugar, rice flour, corn starch, spice, salt, </a:t>
            </a:r>
          </a:p>
          <a:p>
            <a:pPr marL="12700">
              <a:lnSpc>
                <a:spcPts val="1140"/>
              </a:lnSpc>
            </a:pPr>
            <a:r>
              <a:rPr lang="en-US" sz="1000" spc="-5" dirty="0" smtClean="0">
                <a:solidFill>
                  <a:srgbClr val="FF0000"/>
                </a:solidFill>
                <a:cs typeface="Arial"/>
              </a:rPr>
              <a:t>contains:</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839736323"/>
              </p:ext>
            </p:extLst>
          </p:nvPr>
        </p:nvGraphicFramePr>
        <p:xfrm>
          <a:off x="463367" y="705673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440869" y="4098410"/>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dirty="0" err="1" smtClean="0">
                <a:cs typeface="Arial"/>
              </a:rPr>
              <a:t>french</a:t>
            </a:r>
            <a:r>
              <a:rPr lang="en-US" sz="1600" b="1" dirty="0" smtClean="0">
                <a:cs typeface="Arial"/>
              </a:rPr>
              <a:t> fries</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potatoes, vegetable oil, canola oil, sunflower oil, cottonseed oil, soybean oil</a:t>
            </a:r>
          </a:p>
          <a:p>
            <a:pPr marL="12700">
              <a:lnSpc>
                <a:spcPts val="1140"/>
              </a:lnSpc>
            </a:pPr>
            <a:r>
              <a:rPr lang="en-US" sz="1000" spc="-5" dirty="0" smtClean="0">
                <a:solidFill>
                  <a:srgbClr val="FF0000"/>
                </a:solidFill>
                <a:cs typeface="Arial"/>
              </a:rPr>
              <a:t>contains: soy</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059287620"/>
              </p:ext>
            </p:extLst>
          </p:nvPr>
        </p:nvGraphicFramePr>
        <p:xfrm>
          <a:off x="444498" y="51887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2"/>
          <p:cNvSpPr txBox="1"/>
          <p:nvPr/>
        </p:nvSpPr>
        <p:spPr>
          <a:xfrm>
            <a:off x="444501" y="81809"/>
            <a:ext cx="6870065" cy="142026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ra signature burger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ground beef, bun</a:t>
            </a:r>
            <a:endParaRPr lang="en-US" sz="1000" dirty="0">
              <a:cs typeface="Arial"/>
            </a:endParaRPr>
          </a:p>
          <a:p>
            <a:pPr marL="12700">
              <a:lnSpc>
                <a:spcPts val="940"/>
              </a:lnSpc>
            </a:pPr>
            <a:r>
              <a:rPr lang="en-US" sz="1000" dirty="0">
                <a:solidFill>
                  <a:srgbClr val="FF0000"/>
                </a:solidFill>
                <a:cs typeface="Microsoft Sans Serif"/>
              </a:rPr>
              <a:t>contains: wheat, </a:t>
            </a:r>
            <a:r>
              <a:rPr lang="en-US" sz="1000" dirty="0" smtClean="0">
                <a:solidFill>
                  <a:srgbClr val="FF0000"/>
                </a:solidFill>
                <a:cs typeface="Microsoft Sans Serif"/>
              </a:rPr>
              <a:t>soy</a:t>
            </a:r>
          </a:p>
          <a:p>
            <a:pPr marL="12700">
              <a:lnSpc>
                <a:spcPts val="940"/>
              </a:lnSpc>
            </a:pPr>
            <a:endParaRPr lang="en-US" sz="1000" dirty="0">
              <a:solidFill>
                <a:srgbClr val="FF0000"/>
              </a:solidFill>
              <a:cs typeface="Microsoft Sans Serif"/>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1651382703"/>
              </p:ext>
            </p:extLst>
          </p:nvPr>
        </p:nvGraphicFramePr>
        <p:xfrm>
          <a:off x="444498" y="15544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640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444502" y="2188996"/>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buttermilk fried chicken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5-6oz</a:t>
            </a:r>
          </a:p>
          <a:p>
            <a:pPr marL="12700">
              <a:lnSpc>
                <a:spcPts val="1140"/>
              </a:lnSpc>
            </a:pPr>
            <a:endParaRPr lang="en-US" sz="1000" b="1" spc="-40" dirty="0">
              <a:solidFill>
                <a:srgbClr val="A83346"/>
              </a:solidFill>
              <a:cs typeface="Arial"/>
            </a:endParaRPr>
          </a:p>
          <a:p>
            <a:pPr marL="12700">
              <a:lnSpc>
                <a:spcPts val="1140"/>
              </a:lnSpc>
            </a:pPr>
            <a:r>
              <a:rPr lang="en-US" sz="1000" b="1" spc="-5" dirty="0">
                <a:solidFill>
                  <a:srgbClr val="231F20"/>
                </a:solidFill>
                <a:cs typeface="Arial"/>
              </a:rPr>
              <a:t>ingredients: </a:t>
            </a:r>
            <a:r>
              <a:rPr lang="en-US" sz="1000" b="1" dirty="0"/>
              <a:t>chicken breast, flour, salt, black pepper, whole milk, panko breadcrumbs, parsley, egg</a:t>
            </a:r>
            <a:endParaRPr lang="en-US" sz="1000" b="1" spc="-5" dirty="0">
              <a:solidFill>
                <a:srgbClr val="231F20"/>
              </a:solidFill>
              <a:cs typeface="Arial"/>
            </a:endParaRPr>
          </a:p>
          <a:p>
            <a:pPr marL="12700">
              <a:lnSpc>
                <a:spcPts val="1140"/>
              </a:lnSpc>
            </a:pPr>
            <a:r>
              <a:rPr lang="en-US" sz="1000" dirty="0">
                <a:solidFill>
                  <a:srgbClr val="FF0000"/>
                </a:solidFill>
                <a:cs typeface="Microsoft Sans Serif"/>
              </a:rPr>
              <a:t>contains: egg, milk, soy, </a:t>
            </a:r>
            <a:r>
              <a:rPr lang="en-US" sz="1000" dirty="0" smtClean="0">
                <a:solidFill>
                  <a:srgbClr val="FF0000"/>
                </a:solidFill>
                <a:cs typeface="Microsoft Sans Serif"/>
              </a:rPr>
              <a:t>wheat</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85450175"/>
              </p:ext>
            </p:extLst>
          </p:nvPr>
        </p:nvGraphicFramePr>
        <p:xfrm>
          <a:off x="444498" y="33186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73682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1" y="2193824"/>
            <a:ext cx="6870065" cy="1189428"/>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grilled strip steak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6oz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beef, salt, black pepper, fresh herbs</a:t>
            </a: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1558821873"/>
              </p:ext>
            </p:extLst>
          </p:nvPr>
        </p:nvGraphicFramePr>
        <p:xfrm>
          <a:off x="444498" y="35052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410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4" name="object 4"/>
          <p:cNvSpPr txBox="1"/>
          <p:nvPr/>
        </p:nvSpPr>
        <p:spPr>
          <a:xfrm>
            <a:off x="444502" y="4301011"/>
            <a:ext cx="6744334" cy="111569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grilled salmon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6oz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dirty="0"/>
              <a:t>salmon, canola oil, salt, black pepper, fresh herbs</a:t>
            </a:r>
            <a:endParaRPr lang="en-US" sz="1000" b="1" spc="-5" dirty="0">
              <a:solidFill>
                <a:srgbClr val="231F20"/>
              </a:solidFill>
              <a:cs typeface="Arial"/>
            </a:endParaRPr>
          </a:p>
          <a:p>
            <a:pPr marL="12700">
              <a:lnSpc>
                <a:spcPts val="1140"/>
              </a:lnSpc>
            </a:pPr>
            <a:r>
              <a:rPr lang="en-US" sz="1000" dirty="0">
                <a:solidFill>
                  <a:srgbClr val="FF0000"/>
                </a:solidFill>
                <a:cs typeface="Microsoft Sans Serif"/>
              </a:rPr>
              <a:t>contains: fish </a:t>
            </a:r>
            <a:endParaRPr lang="en-US" sz="1000" dirty="0" smtClean="0">
              <a:solidFill>
                <a:srgbClr val="FF0000"/>
              </a:solidFill>
              <a:cs typeface="Microsoft Sans Serif"/>
            </a:endParaRP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4502" y="6155323"/>
            <a:ext cx="6870065" cy="1154162"/>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grilled tuna</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6oz</a:t>
            </a:r>
          </a:p>
          <a:p>
            <a:pPr marL="12700">
              <a:lnSpc>
                <a:spcPts val="1140"/>
              </a:lnSpc>
            </a:pPr>
            <a:endParaRPr lang="en-US" sz="1000" b="1" spc="-40" dirty="0">
              <a:solidFill>
                <a:srgbClr val="A83346"/>
              </a:solidFill>
              <a:cs typeface="Arial"/>
            </a:endParaRPr>
          </a:p>
          <a:p>
            <a:r>
              <a:rPr lang="en-US" sz="1000" b="1" spc="-5" dirty="0">
                <a:solidFill>
                  <a:srgbClr val="231F20"/>
                </a:solidFill>
                <a:cs typeface="Arial"/>
              </a:rPr>
              <a:t>ingredients:</a:t>
            </a:r>
            <a:r>
              <a:rPr lang="en-US" sz="1000" dirty="0"/>
              <a:t>  </a:t>
            </a:r>
            <a:r>
              <a:rPr lang="en-US" sz="1000" b="1" dirty="0"/>
              <a:t>tuna, canola oil, salt, fresh herbs</a:t>
            </a:r>
            <a:endParaRPr lang="en-US" sz="1000" b="1" spc="-5" dirty="0">
              <a:solidFill>
                <a:srgbClr val="231F20"/>
              </a:solidFill>
              <a:cs typeface="Arial"/>
            </a:endParaRPr>
          </a:p>
          <a:p>
            <a:pPr marL="12700" marR="5401945"/>
            <a:r>
              <a:rPr lang="en-US" sz="1000" dirty="0">
                <a:solidFill>
                  <a:srgbClr val="FF0000"/>
                </a:solidFill>
                <a:cs typeface="Microsoft Sans Serif"/>
              </a:rPr>
              <a:t>contains: fish </a:t>
            </a:r>
            <a:endParaRPr lang="en-US" sz="1000" dirty="0" smtClean="0">
              <a:solidFill>
                <a:srgbClr val="FF0000"/>
              </a:solidFill>
              <a:cs typeface="Microsoft Sans Serif"/>
            </a:endParaRPr>
          </a:p>
          <a:p>
            <a:pPr marL="12700" marR="5401945"/>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graphicFrame>
        <p:nvGraphicFramePr>
          <p:cNvPr id="22" name="object 3"/>
          <p:cNvGraphicFramePr>
            <a:graphicFrameLocks noGrp="1"/>
          </p:cNvGraphicFramePr>
          <p:nvPr>
            <p:extLst>
              <p:ext uri="{D42A27DB-BD31-4B8C-83A1-F6EECF244321}">
                <p14:modId xmlns:p14="http://schemas.microsoft.com/office/powerpoint/2010/main" val="1804440929"/>
              </p:ext>
            </p:extLst>
          </p:nvPr>
        </p:nvGraphicFramePr>
        <p:xfrm>
          <a:off x="444498" y="543069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2402228141"/>
              </p:ext>
            </p:extLst>
          </p:nvPr>
        </p:nvGraphicFramePr>
        <p:xfrm>
          <a:off x="444498" y="737310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Footer Placeholder 7">
            <a:extLst>
              <a:ext uri="{FF2B5EF4-FFF2-40B4-BE49-F238E27FC236}">
                <a16:creationId xmlns:a16="http://schemas.microsoft.com/office/drawing/2014/main" id="{E06855F6-9D06-43FC-B201-41061B58C7C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0" name="object 2"/>
          <p:cNvSpPr txBox="1"/>
          <p:nvPr/>
        </p:nvSpPr>
        <p:spPr>
          <a:xfrm>
            <a:off x="444501" y="-249901"/>
            <a:ext cx="6870065" cy="2056332"/>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smtClean="0"/>
              <a:t>roasted vegetable </a:t>
            </a:r>
            <a:r>
              <a:rPr lang="en-US" b="1" dirty="0"/>
              <a:t>c</a:t>
            </a:r>
            <a:r>
              <a:rPr lang="en-US" b="1" dirty="0" smtClean="0"/>
              <a:t>aesar salad</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4</a:t>
            </a:r>
            <a:r>
              <a:rPr lang="en-US" sz="1000" spc="70" dirty="0" smtClean="0">
                <a:solidFill>
                  <a:srgbClr val="231F20"/>
                </a:solidFill>
                <a:cs typeface="Calibri"/>
              </a:rPr>
              <a:t>oz </a:t>
            </a:r>
          </a:p>
          <a:p>
            <a:pPr marL="12700">
              <a:spcBef>
                <a:spcPts val="165"/>
              </a:spcBef>
            </a:pPr>
            <a:r>
              <a:rPr lang="en-US" sz="1000" spc="70" dirty="0" smtClean="0">
                <a:solidFill>
                  <a:srgbClr val="231F20"/>
                </a:solidFill>
                <a:cs typeface="Calibri"/>
              </a:rPr>
              <a:t>vegetarian</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basil, balsamic vinegar, salt, black pepper, canola oil, broccoli, cauliflower, zucchini, yellow squash, bell peppers, carrots, croutons (white bread, wheat bread, rye bread, garlic, parsley, parmesan cheese, canola oil), romaine lettuce, tomatoes, caesar dressing (soybean oil, vinegar, asiago cheese, egg yolks, sugar, salt, garlic, lemon juice, black pepper, onions)</a:t>
            </a:r>
            <a:endParaRPr lang="en-US" sz="950" b="1" spc="-5" dirty="0" smtClean="0">
              <a:solidFill>
                <a:srgbClr val="231F20"/>
              </a:solidFill>
              <a:cs typeface="Arial"/>
            </a:endParaRP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egg, milk, soy, wheat</a:t>
            </a:r>
          </a:p>
          <a:p>
            <a:pPr marL="12700">
              <a:lnSpc>
                <a:spcPts val="1180"/>
              </a:lnSpc>
            </a:pPr>
            <a:endParaRPr lang="en-US" sz="1000" b="1" dirty="0" smtClean="0">
              <a:solidFill>
                <a:srgbClr val="FF0000"/>
              </a:solidFill>
              <a:cs typeface="Microsoft Sans Serif"/>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1940785864"/>
              </p:ext>
            </p:extLst>
          </p:nvPr>
        </p:nvGraphicFramePr>
        <p:xfrm>
          <a:off x="444498" y="182042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6"/>
          <p:cNvSpPr txBox="1"/>
          <p:nvPr/>
        </p:nvSpPr>
        <p:spPr>
          <a:xfrm>
            <a:off x="440490" y="7918743"/>
            <a:ext cx="6870065" cy="1154162"/>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turkey burger</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40" dirty="0">
              <a:solidFill>
                <a:srgbClr val="A83346"/>
              </a:solidFill>
              <a:cs typeface="Arial"/>
            </a:endParaRPr>
          </a:p>
          <a:p>
            <a:r>
              <a:rPr lang="en-US" sz="1000" b="1" spc="-5" dirty="0">
                <a:solidFill>
                  <a:srgbClr val="231F20"/>
                </a:solidFill>
                <a:cs typeface="Arial"/>
              </a:rPr>
              <a:t>ingredients</a:t>
            </a:r>
            <a:r>
              <a:rPr lang="en-US" sz="1000" b="1" spc="-5" dirty="0" smtClean="0">
                <a:solidFill>
                  <a:srgbClr val="231F20"/>
                </a:solidFill>
                <a:cs typeface="Arial"/>
              </a:rPr>
              <a:t>:</a:t>
            </a:r>
            <a:r>
              <a:rPr lang="en-US" sz="1000" dirty="0"/>
              <a:t> </a:t>
            </a:r>
            <a:r>
              <a:rPr lang="en-US" sz="1000" b="1" dirty="0" smtClean="0"/>
              <a:t>turkey, salt, spices, onion, wheat bun</a:t>
            </a:r>
          </a:p>
          <a:p>
            <a:r>
              <a:rPr lang="en-US" sz="1000" dirty="0" smtClean="0">
                <a:solidFill>
                  <a:srgbClr val="FF0000"/>
                </a:solidFill>
                <a:cs typeface="Microsoft Sans Serif"/>
              </a:rPr>
              <a:t>contains</a:t>
            </a:r>
            <a:r>
              <a:rPr lang="en-US" sz="1000" dirty="0">
                <a:solidFill>
                  <a:srgbClr val="FF0000"/>
                </a:solidFill>
                <a:cs typeface="Microsoft Sans Serif"/>
              </a:rPr>
              <a:t>: </a:t>
            </a:r>
            <a:r>
              <a:rPr lang="en-US" sz="1000" dirty="0" smtClean="0">
                <a:solidFill>
                  <a:srgbClr val="FF0000"/>
                </a:solidFill>
                <a:cs typeface="Microsoft Sans Serif"/>
              </a:rPr>
              <a:t>soy, wheat</a:t>
            </a:r>
          </a:p>
          <a:p>
            <a:pPr marL="12700" marR="5401945"/>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505675426"/>
              </p:ext>
            </p:extLst>
          </p:nvPr>
        </p:nvGraphicFramePr>
        <p:xfrm>
          <a:off x="440486" y="913652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28437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1451" y="73484"/>
            <a:ext cx="6870065" cy="151002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cajun blackened striped bass, pepper relish</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r>
              <a:rPr lang="en-US" sz="1000" spc="65" dirty="0">
                <a:solidFill>
                  <a:srgbClr val="231F20"/>
                </a:solidFill>
                <a:cs typeface="Calibri"/>
              </a:rPr>
              <a:t>p</a:t>
            </a: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s</a:t>
            </a:r>
            <a:r>
              <a:rPr lang="en-US" sz="950" b="1" dirty="0" smtClean="0"/>
              <a:t>triped </a:t>
            </a:r>
            <a:r>
              <a:rPr lang="en-US" sz="950" b="1" dirty="0"/>
              <a:t>b</a:t>
            </a:r>
            <a:r>
              <a:rPr lang="en-US" sz="950" b="1" dirty="0" smtClean="0"/>
              <a:t>ass</a:t>
            </a:r>
            <a:r>
              <a:rPr lang="en-US" sz="950" b="1" dirty="0"/>
              <a:t>, Pepper </a:t>
            </a:r>
            <a:r>
              <a:rPr lang="en-US" sz="950" b="1" dirty="0" smtClean="0"/>
              <a:t>(cayenne</a:t>
            </a:r>
            <a:r>
              <a:rPr lang="en-US" sz="950" b="1" dirty="0"/>
              <a:t>, </a:t>
            </a:r>
            <a:r>
              <a:rPr lang="en-US" sz="950" b="1" dirty="0" smtClean="0"/>
              <a:t>black</a:t>
            </a:r>
            <a:r>
              <a:rPr lang="en-US" sz="950" b="1" dirty="0"/>
              <a:t>, </a:t>
            </a:r>
            <a:r>
              <a:rPr lang="en-US" sz="950" b="1" dirty="0" smtClean="0"/>
              <a:t>red</a:t>
            </a:r>
            <a:r>
              <a:rPr lang="en-US" sz="950" b="1" dirty="0"/>
              <a:t>, </a:t>
            </a:r>
            <a:r>
              <a:rPr lang="en-US" sz="950" b="1" dirty="0" smtClean="0"/>
              <a:t>white</a:t>
            </a:r>
            <a:r>
              <a:rPr lang="en-US" sz="950" b="1" dirty="0"/>
              <a:t>), </a:t>
            </a:r>
            <a:r>
              <a:rPr lang="en-US" sz="950" b="1" dirty="0" smtClean="0"/>
              <a:t>sugar</a:t>
            </a:r>
            <a:r>
              <a:rPr lang="en-US" sz="950" b="1" dirty="0"/>
              <a:t>, </a:t>
            </a:r>
            <a:r>
              <a:rPr lang="en-US" sz="950" b="1" dirty="0" smtClean="0"/>
              <a:t>onion</a:t>
            </a:r>
            <a:r>
              <a:rPr lang="en-US" sz="950" b="1" dirty="0"/>
              <a:t>, </a:t>
            </a:r>
            <a:r>
              <a:rPr lang="en-US" sz="950" b="1" dirty="0" smtClean="0"/>
              <a:t>paprika</a:t>
            </a:r>
            <a:r>
              <a:rPr lang="en-US" sz="950" b="1" dirty="0"/>
              <a:t>, </a:t>
            </a:r>
            <a:r>
              <a:rPr lang="en-US" sz="950" b="1" dirty="0" smtClean="0"/>
              <a:t>basil</a:t>
            </a:r>
            <a:r>
              <a:rPr lang="en-US" sz="950" b="1" dirty="0"/>
              <a:t>, </a:t>
            </a:r>
            <a:r>
              <a:rPr lang="en-US" sz="950" b="1" dirty="0" smtClean="0"/>
              <a:t>oregano</a:t>
            </a:r>
            <a:r>
              <a:rPr lang="en-US" sz="950" b="1" dirty="0"/>
              <a:t>, </a:t>
            </a:r>
            <a:r>
              <a:rPr lang="en-US" sz="950" b="1" dirty="0" smtClean="0"/>
              <a:t>thyme</a:t>
            </a:r>
            <a:r>
              <a:rPr lang="en-US" sz="950" b="1" dirty="0"/>
              <a:t>, </a:t>
            </a:r>
            <a:r>
              <a:rPr lang="en-US" sz="950" b="1" dirty="0" smtClean="0"/>
              <a:t>bell </a:t>
            </a:r>
            <a:r>
              <a:rPr lang="en-US" sz="950" b="1" dirty="0"/>
              <a:t>p</a:t>
            </a:r>
            <a:r>
              <a:rPr lang="en-US" sz="950" b="1" dirty="0" smtClean="0"/>
              <a:t>eppers</a:t>
            </a:r>
            <a:r>
              <a:rPr lang="en-US" sz="950" b="1" dirty="0"/>
              <a:t>, </a:t>
            </a:r>
            <a:r>
              <a:rPr lang="en-US" sz="950" b="1" dirty="0" smtClean="0"/>
              <a:t>olive oil</a:t>
            </a:r>
            <a:r>
              <a:rPr lang="en-US" sz="950" b="1" dirty="0"/>
              <a:t>, </a:t>
            </a:r>
            <a:r>
              <a:rPr lang="en-US" sz="950" b="1" dirty="0" smtClean="0"/>
              <a:t>apple cider </a:t>
            </a:r>
            <a:r>
              <a:rPr lang="en-US" sz="950" b="1" dirty="0"/>
              <a:t>v</a:t>
            </a:r>
            <a:r>
              <a:rPr lang="en-US" sz="950" b="1" dirty="0" smtClean="0"/>
              <a:t>inegar</a:t>
            </a:r>
            <a:r>
              <a:rPr lang="en-US" sz="950" b="1" dirty="0"/>
              <a:t>, </a:t>
            </a:r>
            <a:r>
              <a:rPr lang="en-US" sz="950" b="1" dirty="0" smtClean="0"/>
              <a:t>cilantro</a:t>
            </a:r>
            <a:r>
              <a:rPr lang="en-US" sz="950" b="1" dirty="0"/>
              <a:t>, </a:t>
            </a:r>
            <a:r>
              <a:rPr lang="en-US" sz="950" b="1" dirty="0" smtClean="0"/>
              <a:t>red chili pepper</a:t>
            </a:r>
            <a:endParaRPr lang="en-US" sz="950" b="1" spc="-5" dirty="0" smtClean="0">
              <a:solidFill>
                <a:srgbClr val="231F20"/>
              </a:solidFill>
              <a:cs typeface="Arial"/>
            </a:endParaRPr>
          </a:p>
          <a:p>
            <a:pPr marL="12700">
              <a:lnSpc>
                <a:spcPts val="1180"/>
              </a:lnSpc>
            </a:pPr>
            <a:r>
              <a:rPr lang="en-US" sz="1000" dirty="0">
                <a:solidFill>
                  <a:srgbClr val="FF0000"/>
                </a:solidFill>
                <a:cs typeface="Microsoft Sans Serif"/>
              </a:rPr>
              <a:t>contains: </a:t>
            </a:r>
            <a:r>
              <a:rPr lang="en-US" sz="1000" dirty="0" smtClean="0">
                <a:solidFill>
                  <a:srgbClr val="FF0000"/>
                </a:solidFill>
                <a:cs typeface="Microsoft Sans Serif"/>
              </a:rPr>
              <a:t>fish</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3142899920"/>
              </p:ext>
            </p:extLst>
          </p:nvPr>
        </p:nvGraphicFramePr>
        <p:xfrm>
          <a:off x="444493" y="155930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87953" y="-11650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12" name="Footer Placeholder 7">
            <a:extLst>
              <a:ext uri="{FF2B5EF4-FFF2-40B4-BE49-F238E27FC236}">
                <a16:creationId xmlns:a16="http://schemas.microsoft.com/office/drawing/2014/main" id="{E06855F6-9D06-43FC-B201-41061B58C7C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30" name="object 2"/>
          <p:cNvSpPr txBox="1"/>
          <p:nvPr/>
        </p:nvSpPr>
        <p:spPr>
          <a:xfrm>
            <a:off x="447547" y="1918357"/>
            <a:ext cx="6870065" cy="1497205"/>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a:solidFill>
                  <a:srgbClr val="231F20"/>
                </a:solidFill>
                <a:cs typeface="Arial"/>
              </a:rPr>
              <a:t>g</a:t>
            </a:r>
            <a:r>
              <a:rPr lang="en-US" sz="1600" b="1" spc="-25" dirty="0" smtClean="0">
                <a:solidFill>
                  <a:srgbClr val="231F20"/>
                </a:solidFill>
                <a:cs typeface="Arial"/>
              </a:rPr>
              <a:t>rilled hoisin beef</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a:t>b</a:t>
            </a:r>
            <a:r>
              <a:rPr lang="en-US" sz="950" b="1" dirty="0" smtClean="0"/>
              <a:t>eef tenderloin</a:t>
            </a:r>
            <a:r>
              <a:rPr lang="en-US" sz="950" b="1" dirty="0"/>
              <a:t>, </a:t>
            </a:r>
            <a:r>
              <a:rPr lang="en-US" sz="950" b="1" dirty="0" smtClean="0"/>
              <a:t>hoisin </a:t>
            </a:r>
            <a:r>
              <a:rPr lang="en-US" sz="950" b="1" dirty="0"/>
              <a:t>s</a:t>
            </a:r>
            <a:r>
              <a:rPr lang="en-US" sz="950" b="1" dirty="0" smtClean="0"/>
              <a:t>auce</a:t>
            </a:r>
            <a:r>
              <a:rPr lang="en-US" sz="950" b="1" dirty="0"/>
              <a:t>, </a:t>
            </a:r>
            <a:r>
              <a:rPr lang="en-US" sz="950" b="1" dirty="0" smtClean="0"/>
              <a:t>sesame oil</a:t>
            </a:r>
            <a:r>
              <a:rPr lang="en-US" sz="950" b="1" dirty="0"/>
              <a:t>, </a:t>
            </a:r>
            <a:r>
              <a:rPr lang="en-US" sz="950" b="1" dirty="0" smtClean="0"/>
              <a:t>garlic</a:t>
            </a:r>
            <a:r>
              <a:rPr lang="en-US" sz="950" b="1" dirty="0"/>
              <a:t>, </a:t>
            </a:r>
            <a:r>
              <a:rPr lang="en-US" sz="950" b="1" dirty="0" smtClean="0"/>
              <a:t>ginger</a:t>
            </a:r>
            <a:r>
              <a:rPr lang="en-US" sz="950" b="1" dirty="0"/>
              <a:t>, </a:t>
            </a:r>
            <a:r>
              <a:rPr lang="en-US" sz="950" b="1" dirty="0" smtClean="0"/>
              <a:t>red </a:t>
            </a:r>
            <a:r>
              <a:rPr lang="en-US" sz="950" b="1" dirty="0"/>
              <a:t>w</a:t>
            </a:r>
            <a:r>
              <a:rPr lang="en-US" sz="950" b="1" dirty="0" smtClean="0"/>
              <a:t>ine </a:t>
            </a:r>
            <a:r>
              <a:rPr lang="en-US" sz="950" b="1" dirty="0"/>
              <a:t>v</a:t>
            </a:r>
            <a:r>
              <a:rPr lang="en-US" sz="950" b="1" dirty="0" smtClean="0"/>
              <a:t>inegar</a:t>
            </a:r>
            <a:endParaRPr lang="en-US" sz="950" b="1" spc="-5" dirty="0" smtClean="0">
              <a:solidFill>
                <a:srgbClr val="231F20"/>
              </a:solidFill>
              <a:cs typeface="Arial"/>
            </a:endParaRPr>
          </a:p>
          <a:p>
            <a:pPr marL="12700">
              <a:lnSpc>
                <a:spcPts val="1180"/>
              </a:lnSpc>
            </a:pPr>
            <a:r>
              <a:rPr lang="en-US" sz="1000" dirty="0" smtClean="0">
                <a:solidFill>
                  <a:srgbClr val="FF0000"/>
                </a:solidFill>
                <a:cs typeface="Microsoft Sans Serif"/>
              </a:rPr>
              <a:t>contains: soy, wheat</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1" name="object 3"/>
          <p:cNvGraphicFramePr>
            <a:graphicFrameLocks noGrp="1"/>
          </p:cNvGraphicFramePr>
          <p:nvPr>
            <p:extLst>
              <p:ext uri="{D42A27DB-BD31-4B8C-83A1-F6EECF244321}">
                <p14:modId xmlns:p14="http://schemas.microsoft.com/office/powerpoint/2010/main" val="1111499592"/>
              </p:ext>
            </p:extLst>
          </p:nvPr>
        </p:nvGraphicFramePr>
        <p:xfrm>
          <a:off x="441451" y="345905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2" name="object 2"/>
          <p:cNvSpPr txBox="1"/>
          <p:nvPr/>
        </p:nvSpPr>
        <p:spPr>
          <a:xfrm>
            <a:off x="444499" y="3616504"/>
            <a:ext cx="6870065" cy="1651093"/>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a:solidFill>
                  <a:srgbClr val="231F20"/>
                </a:solidFill>
                <a:cs typeface="Arial"/>
              </a:rPr>
              <a:t>s</a:t>
            </a:r>
            <a:r>
              <a:rPr lang="en-US" sz="1600" b="1" spc="-25" dirty="0" smtClean="0">
                <a:solidFill>
                  <a:srgbClr val="231F20"/>
                </a:solidFill>
                <a:cs typeface="Arial"/>
              </a:rPr>
              <a:t>eared scallops, radicchio berry salad</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p</a:t>
            </a:r>
            <a:r>
              <a:rPr lang="en-US" sz="950" b="1" dirty="0" smtClean="0"/>
              <a:t>otatoes</a:t>
            </a:r>
            <a:r>
              <a:rPr lang="en-US" sz="950" b="1" dirty="0"/>
              <a:t>, </a:t>
            </a:r>
            <a:r>
              <a:rPr lang="en-US" sz="950" b="1" dirty="0" smtClean="0"/>
              <a:t>parsley</a:t>
            </a:r>
            <a:r>
              <a:rPr lang="en-US" sz="950" b="1" dirty="0"/>
              <a:t>, </a:t>
            </a:r>
            <a:r>
              <a:rPr lang="en-US" sz="950" b="1" dirty="0" smtClean="0"/>
              <a:t>garlic</a:t>
            </a:r>
            <a:r>
              <a:rPr lang="en-US" sz="950" b="1" dirty="0"/>
              <a:t>, </a:t>
            </a:r>
            <a:r>
              <a:rPr lang="en-US" sz="950" b="1" dirty="0" smtClean="0"/>
              <a:t>butter</a:t>
            </a:r>
            <a:r>
              <a:rPr lang="en-US" sz="950" b="1" dirty="0"/>
              <a:t>, </a:t>
            </a:r>
            <a:r>
              <a:rPr lang="en-US" sz="950" b="1" dirty="0" smtClean="0"/>
              <a:t>romaine</a:t>
            </a:r>
            <a:r>
              <a:rPr lang="en-US" sz="950" b="1" dirty="0"/>
              <a:t>, </a:t>
            </a:r>
            <a:r>
              <a:rPr lang="en-US" sz="950" b="1" dirty="0" smtClean="0"/>
              <a:t>radicchio</a:t>
            </a:r>
            <a:r>
              <a:rPr lang="en-US" sz="950" b="1" dirty="0"/>
              <a:t>, </a:t>
            </a:r>
            <a:r>
              <a:rPr lang="en-US" sz="950" b="1" dirty="0" smtClean="0"/>
              <a:t>strawberries</a:t>
            </a:r>
            <a:r>
              <a:rPr lang="en-US" sz="950" b="1" dirty="0"/>
              <a:t>, </a:t>
            </a:r>
            <a:r>
              <a:rPr lang="en-US" sz="950" b="1" dirty="0" smtClean="0"/>
              <a:t>balsamic </a:t>
            </a:r>
            <a:r>
              <a:rPr lang="en-US" sz="950" b="1" dirty="0"/>
              <a:t>d</a:t>
            </a:r>
            <a:r>
              <a:rPr lang="en-US" sz="950" b="1" dirty="0" smtClean="0"/>
              <a:t>ressing</a:t>
            </a:r>
            <a:r>
              <a:rPr lang="en-US" sz="950" b="1" dirty="0"/>
              <a:t>, </a:t>
            </a:r>
            <a:r>
              <a:rPr lang="en-US" sz="950" b="1" dirty="0" smtClean="0"/>
              <a:t>maple </a:t>
            </a:r>
            <a:r>
              <a:rPr lang="en-US" sz="950" b="1" dirty="0"/>
              <a:t>s</a:t>
            </a:r>
            <a:r>
              <a:rPr lang="en-US" sz="950" b="1" dirty="0" smtClean="0"/>
              <a:t>yrup</a:t>
            </a:r>
            <a:r>
              <a:rPr lang="en-US" sz="950" b="1" dirty="0"/>
              <a:t>, </a:t>
            </a:r>
            <a:r>
              <a:rPr lang="en-US" sz="950" b="1" dirty="0" smtClean="0"/>
              <a:t>scallops</a:t>
            </a:r>
            <a:r>
              <a:rPr lang="en-US" sz="950" b="1" dirty="0"/>
              <a:t>, </a:t>
            </a:r>
            <a:r>
              <a:rPr lang="en-US" sz="950" b="1" dirty="0" smtClean="0"/>
              <a:t>salt</a:t>
            </a:r>
            <a:r>
              <a:rPr lang="en-US" sz="950" b="1" dirty="0"/>
              <a:t>, </a:t>
            </a:r>
            <a:r>
              <a:rPr lang="en-US" sz="950" b="1" dirty="0" smtClean="0"/>
              <a:t>black </a:t>
            </a:r>
            <a:r>
              <a:rPr lang="en-US" sz="950" b="1" dirty="0"/>
              <a:t>p</a:t>
            </a:r>
            <a:r>
              <a:rPr lang="en-US" sz="950" b="1" dirty="0" smtClean="0"/>
              <a:t>epper</a:t>
            </a:r>
            <a:r>
              <a:rPr lang="en-US" sz="950" b="1" dirty="0"/>
              <a:t>, </a:t>
            </a:r>
            <a:r>
              <a:rPr lang="en-US" sz="950" b="1" dirty="0" smtClean="0"/>
              <a:t>blackberries</a:t>
            </a:r>
            <a:r>
              <a:rPr lang="en-US" sz="950" b="1" dirty="0"/>
              <a:t>, </a:t>
            </a:r>
            <a:r>
              <a:rPr lang="en-US" sz="950" b="1" dirty="0" smtClean="0"/>
              <a:t>asparagus</a:t>
            </a:r>
            <a:r>
              <a:rPr lang="en-US" sz="950" b="1" dirty="0"/>
              <a:t>, </a:t>
            </a:r>
            <a:r>
              <a:rPr lang="en-US" sz="950" b="1" dirty="0" smtClean="0"/>
              <a:t>lemon </a:t>
            </a:r>
            <a:r>
              <a:rPr lang="en-US" sz="950" b="1" dirty="0"/>
              <a:t>j</a:t>
            </a:r>
            <a:r>
              <a:rPr lang="en-US" sz="950" b="1" dirty="0" smtClean="0"/>
              <a:t>uice</a:t>
            </a:r>
            <a:r>
              <a:rPr lang="en-US" sz="950" b="1" dirty="0"/>
              <a:t>, </a:t>
            </a:r>
            <a:r>
              <a:rPr lang="en-US" sz="950" b="1" dirty="0" smtClean="0"/>
              <a:t>dried </a:t>
            </a:r>
            <a:r>
              <a:rPr lang="en-US" sz="950" b="1" dirty="0"/>
              <a:t>c</a:t>
            </a:r>
            <a:r>
              <a:rPr lang="en-US" sz="950" b="1" dirty="0" smtClean="0"/>
              <a:t>ranberries</a:t>
            </a:r>
            <a:r>
              <a:rPr lang="en-US" sz="950" b="1" dirty="0"/>
              <a:t>, </a:t>
            </a:r>
            <a:r>
              <a:rPr lang="en-US" sz="950" b="1" dirty="0" smtClean="0"/>
              <a:t>leeks</a:t>
            </a:r>
            <a:r>
              <a:rPr lang="en-US" sz="950" b="1" dirty="0"/>
              <a:t>, </a:t>
            </a:r>
            <a:r>
              <a:rPr lang="en-US" sz="950" b="1" dirty="0" smtClean="0"/>
              <a:t>flour</a:t>
            </a:r>
            <a:r>
              <a:rPr lang="en-US" sz="950" b="1" dirty="0"/>
              <a:t>, </a:t>
            </a:r>
            <a:r>
              <a:rPr lang="en-US" sz="950" b="1" dirty="0" smtClean="0"/>
              <a:t>chives</a:t>
            </a:r>
          </a:p>
          <a:p>
            <a:pPr marL="12700">
              <a:lnSpc>
                <a:spcPts val="1180"/>
              </a:lnSpc>
            </a:pPr>
            <a:r>
              <a:rPr lang="en-US" sz="1000" dirty="0" smtClean="0">
                <a:solidFill>
                  <a:srgbClr val="FF0000"/>
                </a:solidFill>
                <a:cs typeface="Microsoft Sans Serif"/>
              </a:rPr>
              <a:t>contains</a:t>
            </a:r>
            <a:r>
              <a:rPr lang="en-US" sz="1000" dirty="0">
                <a:solidFill>
                  <a:srgbClr val="FF0000"/>
                </a:solidFill>
                <a:cs typeface="Microsoft Sans Serif"/>
              </a:rPr>
              <a:t>: </a:t>
            </a:r>
            <a:r>
              <a:rPr lang="en-US" sz="1000" dirty="0" smtClean="0">
                <a:solidFill>
                  <a:srgbClr val="FF0000"/>
                </a:solidFill>
                <a:cs typeface="Microsoft Sans Serif"/>
              </a:rPr>
              <a:t>milk, shellfish, wheat, soy</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3" name="object 3"/>
          <p:cNvGraphicFramePr>
            <a:graphicFrameLocks noGrp="1"/>
          </p:cNvGraphicFramePr>
          <p:nvPr>
            <p:extLst>
              <p:ext uri="{D42A27DB-BD31-4B8C-83A1-F6EECF244321}">
                <p14:modId xmlns:p14="http://schemas.microsoft.com/office/powerpoint/2010/main" val="1313528019"/>
              </p:ext>
            </p:extLst>
          </p:nvPr>
        </p:nvGraphicFramePr>
        <p:xfrm>
          <a:off x="444493" y="54339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4" name="object 2"/>
          <p:cNvSpPr txBox="1"/>
          <p:nvPr/>
        </p:nvSpPr>
        <p:spPr>
          <a:xfrm>
            <a:off x="444499" y="5699658"/>
            <a:ext cx="6870065" cy="1792157"/>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a:solidFill>
                  <a:srgbClr val="231F20"/>
                </a:solidFill>
                <a:cs typeface="Arial"/>
              </a:rPr>
              <a:t>c</a:t>
            </a:r>
            <a:r>
              <a:rPr lang="en-US" sz="1600" b="1" spc="-25" dirty="0" smtClean="0">
                <a:solidFill>
                  <a:srgbClr val="231F20"/>
                </a:solidFill>
                <a:cs typeface="Arial"/>
              </a:rPr>
              <a:t>reole bulgur, black eye pea, kale salad</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 </a:t>
            </a:r>
            <a:endParaRPr lang="en-US" sz="1000" spc="65" dirty="0">
              <a:solidFill>
                <a:srgbClr val="231F20"/>
              </a:solidFill>
              <a:cs typeface="Calibri"/>
            </a:endParaRPr>
          </a:p>
          <a:p>
            <a:pPr marL="12700">
              <a:lnSpc>
                <a:spcPts val="1140"/>
              </a:lnSpc>
            </a:pPr>
            <a:r>
              <a:rPr lang="en-US" sz="950" dirty="0" smtClean="0">
                <a:cs typeface="Calibri"/>
              </a:rPr>
              <a:t>vegetarian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a:t>b</a:t>
            </a:r>
            <a:r>
              <a:rPr lang="en-US" sz="950" b="1" dirty="0" smtClean="0"/>
              <a:t>ulgur</a:t>
            </a:r>
            <a:r>
              <a:rPr lang="en-US" sz="950" b="1" dirty="0"/>
              <a:t>, </a:t>
            </a:r>
            <a:r>
              <a:rPr lang="en-US" sz="950" b="1" dirty="0" smtClean="0"/>
              <a:t>sweet </a:t>
            </a:r>
            <a:r>
              <a:rPr lang="en-US" sz="950" b="1" dirty="0"/>
              <a:t>p</a:t>
            </a:r>
            <a:r>
              <a:rPr lang="en-US" sz="950" b="1" dirty="0" smtClean="0"/>
              <a:t>otatoes</a:t>
            </a:r>
            <a:r>
              <a:rPr lang="en-US" sz="950" b="1" dirty="0"/>
              <a:t>, </a:t>
            </a:r>
            <a:r>
              <a:rPr lang="en-US" sz="950" b="1" dirty="0" smtClean="0"/>
              <a:t>thyme</a:t>
            </a:r>
            <a:r>
              <a:rPr lang="en-US" sz="950" b="1" dirty="0"/>
              <a:t>, </a:t>
            </a:r>
            <a:r>
              <a:rPr lang="en-US" sz="950" b="1" dirty="0" smtClean="0"/>
              <a:t>salt</a:t>
            </a:r>
            <a:r>
              <a:rPr lang="en-US" sz="950" b="1" dirty="0"/>
              <a:t>, </a:t>
            </a:r>
            <a:r>
              <a:rPr lang="en-US" sz="950" b="1" dirty="0" smtClean="0"/>
              <a:t>black </a:t>
            </a:r>
            <a:r>
              <a:rPr lang="en-US" sz="950" b="1" dirty="0"/>
              <a:t>p</a:t>
            </a:r>
            <a:r>
              <a:rPr lang="en-US" sz="950" b="1" dirty="0" smtClean="0"/>
              <a:t>epper</a:t>
            </a:r>
            <a:r>
              <a:rPr lang="en-US" sz="950" b="1" dirty="0"/>
              <a:t>, </a:t>
            </a:r>
            <a:r>
              <a:rPr lang="en-US" sz="950" b="1" dirty="0" smtClean="0"/>
              <a:t>canola </a:t>
            </a:r>
            <a:r>
              <a:rPr lang="en-US" sz="950" b="1" dirty="0"/>
              <a:t>o</a:t>
            </a:r>
            <a:r>
              <a:rPr lang="en-US" sz="950" b="1" dirty="0" smtClean="0"/>
              <a:t>il</a:t>
            </a:r>
            <a:r>
              <a:rPr lang="en-US" sz="950" b="1" dirty="0"/>
              <a:t>, </a:t>
            </a:r>
            <a:r>
              <a:rPr lang="en-US" sz="950" b="1" dirty="0" smtClean="0"/>
              <a:t>honey </a:t>
            </a:r>
            <a:r>
              <a:rPr lang="en-US" sz="950" b="1" dirty="0"/>
              <a:t>m</a:t>
            </a:r>
            <a:r>
              <a:rPr lang="en-US" sz="950" b="1" dirty="0" smtClean="0"/>
              <a:t>ustard </a:t>
            </a:r>
            <a:r>
              <a:rPr lang="en-US" sz="950" b="1" dirty="0"/>
              <a:t>v</a:t>
            </a:r>
            <a:r>
              <a:rPr lang="en-US" sz="950" b="1" dirty="0" smtClean="0"/>
              <a:t>inaigrette (olive </a:t>
            </a:r>
            <a:r>
              <a:rPr lang="en-US" sz="950" b="1" dirty="0"/>
              <a:t>o</a:t>
            </a:r>
            <a:r>
              <a:rPr lang="en-US" sz="950" b="1" dirty="0" smtClean="0"/>
              <a:t>il</a:t>
            </a:r>
            <a:r>
              <a:rPr lang="en-US" sz="950" b="1" dirty="0"/>
              <a:t>, </a:t>
            </a:r>
            <a:r>
              <a:rPr lang="en-US" sz="950" b="1" dirty="0" smtClean="0"/>
              <a:t>sherry vinegar</a:t>
            </a:r>
            <a:r>
              <a:rPr lang="en-US" sz="950" b="1" dirty="0"/>
              <a:t>, </a:t>
            </a:r>
            <a:r>
              <a:rPr lang="en-US" sz="950" b="1" dirty="0" smtClean="0"/>
              <a:t>dijon mustard</a:t>
            </a:r>
            <a:r>
              <a:rPr lang="en-US" sz="950" b="1" dirty="0"/>
              <a:t>, </a:t>
            </a:r>
            <a:r>
              <a:rPr lang="en-US" sz="950" b="1" dirty="0" smtClean="0"/>
              <a:t>honey</a:t>
            </a:r>
            <a:r>
              <a:rPr lang="en-US" sz="950" b="1" dirty="0"/>
              <a:t>, </a:t>
            </a:r>
            <a:r>
              <a:rPr lang="en-US" sz="950" b="1" dirty="0" smtClean="0"/>
              <a:t>banana </a:t>
            </a:r>
            <a:r>
              <a:rPr lang="en-US" sz="950" b="1" dirty="0"/>
              <a:t>p</a:t>
            </a:r>
            <a:r>
              <a:rPr lang="en-US" sz="950" b="1" dirty="0" smtClean="0"/>
              <a:t>eppers</a:t>
            </a:r>
            <a:r>
              <a:rPr lang="en-US" sz="950" b="1" dirty="0"/>
              <a:t>, </a:t>
            </a:r>
            <a:r>
              <a:rPr lang="en-US" sz="950" b="1" dirty="0" smtClean="0"/>
              <a:t>cajun </a:t>
            </a:r>
            <a:r>
              <a:rPr lang="en-US" sz="950" b="1" dirty="0"/>
              <a:t>s</a:t>
            </a:r>
            <a:r>
              <a:rPr lang="en-US" sz="950" b="1" dirty="0" smtClean="0"/>
              <a:t>easoning), barley</a:t>
            </a:r>
            <a:r>
              <a:rPr lang="en-US" sz="950" b="1" dirty="0"/>
              <a:t>, </a:t>
            </a:r>
            <a:r>
              <a:rPr lang="en-US" sz="950" b="1" dirty="0" smtClean="0"/>
              <a:t>corn</a:t>
            </a:r>
            <a:r>
              <a:rPr lang="en-US" sz="950" b="1" dirty="0"/>
              <a:t>, c</a:t>
            </a:r>
            <a:r>
              <a:rPr lang="en-US" sz="950" b="1" dirty="0" smtClean="0"/>
              <a:t>elery</a:t>
            </a:r>
            <a:r>
              <a:rPr lang="en-US" sz="950" b="1" dirty="0"/>
              <a:t>, </a:t>
            </a:r>
            <a:r>
              <a:rPr lang="en-US" sz="950" b="1" dirty="0" smtClean="0"/>
              <a:t>onions</a:t>
            </a:r>
            <a:r>
              <a:rPr lang="en-US" sz="950" b="1" dirty="0"/>
              <a:t>, </a:t>
            </a:r>
            <a:r>
              <a:rPr lang="en-US" sz="950" b="1" dirty="0" smtClean="0"/>
              <a:t>bell </a:t>
            </a:r>
            <a:r>
              <a:rPr lang="en-US" sz="950" b="1" dirty="0"/>
              <a:t>p</a:t>
            </a:r>
            <a:r>
              <a:rPr lang="en-US" sz="950" b="1" dirty="0" smtClean="0"/>
              <a:t>eppers</a:t>
            </a:r>
            <a:r>
              <a:rPr lang="en-US" sz="950" b="1" dirty="0"/>
              <a:t>, </a:t>
            </a:r>
            <a:r>
              <a:rPr lang="en-US" sz="950" b="1" dirty="0" smtClean="0"/>
              <a:t>kale)</a:t>
            </a:r>
            <a:r>
              <a:rPr lang="en-US" sz="950" b="1" dirty="0"/>
              <a:t>  </a:t>
            </a:r>
            <a:endParaRPr lang="en-US" sz="950" b="1" spc="-5" dirty="0" smtClean="0">
              <a:solidFill>
                <a:srgbClr val="231F20"/>
              </a:solidFill>
              <a:cs typeface="Arial"/>
            </a:endParaRPr>
          </a:p>
          <a:p>
            <a:pPr marL="12700">
              <a:lnSpc>
                <a:spcPts val="1180"/>
              </a:lnSpc>
            </a:pPr>
            <a:r>
              <a:rPr lang="en-US" sz="1000" dirty="0">
                <a:solidFill>
                  <a:srgbClr val="FF0000"/>
                </a:solidFill>
                <a:cs typeface="Microsoft Sans Serif"/>
              </a:rPr>
              <a:t>contains: </a:t>
            </a:r>
            <a:r>
              <a:rPr lang="en-US" sz="1000" dirty="0" smtClean="0">
                <a:solidFill>
                  <a:srgbClr val="FF0000"/>
                </a:solidFill>
                <a:cs typeface="Microsoft Sans Serif"/>
              </a:rPr>
              <a:t>wheat</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5" name="object 3"/>
          <p:cNvGraphicFramePr>
            <a:graphicFrameLocks noGrp="1"/>
          </p:cNvGraphicFramePr>
          <p:nvPr>
            <p:extLst>
              <p:ext uri="{D42A27DB-BD31-4B8C-83A1-F6EECF244321}">
                <p14:modId xmlns:p14="http://schemas.microsoft.com/office/powerpoint/2010/main" val="3877558455"/>
              </p:ext>
            </p:extLst>
          </p:nvPr>
        </p:nvGraphicFramePr>
        <p:xfrm>
          <a:off x="468883" y="749181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6" name="object 2"/>
          <p:cNvSpPr txBox="1"/>
          <p:nvPr/>
        </p:nvSpPr>
        <p:spPr>
          <a:xfrm>
            <a:off x="441451" y="7715770"/>
            <a:ext cx="6870065" cy="148438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a:solidFill>
                  <a:srgbClr val="231F20"/>
                </a:solidFill>
                <a:cs typeface="Arial"/>
              </a:rPr>
              <a:t>c</a:t>
            </a:r>
            <a:r>
              <a:rPr lang="en-US" sz="1600" b="1" spc="-25" dirty="0" smtClean="0">
                <a:solidFill>
                  <a:srgbClr val="231F20"/>
                </a:solidFill>
                <a:cs typeface="Arial"/>
              </a:rPr>
              <a:t>ajun baked sweet potato fries</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4</a:t>
            </a:r>
            <a:r>
              <a:rPr lang="en-US" sz="1000" spc="70" dirty="0" smtClean="0">
                <a:solidFill>
                  <a:srgbClr val="231F20"/>
                </a:solidFill>
                <a:cs typeface="Calibri"/>
              </a:rPr>
              <a:t>oz </a:t>
            </a:r>
          </a:p>
          <a:p>
            <a:pPr marL="12700">
              <a:lnSpc>
                <a:spcPts val="1140"/>
              </a:lnSpc>
            </a:pPr>
            <a:r>
              <a:rPr lang="en-US" sz="1000" spc="70" dirty="0" smtClean="0">
                <a:solidFill>
                  <a:srgbClr val="231F20"/>
                </a:solidFill>
                <a:cs typeface="Calibri"/>
              </a:rPr>
              <a:t>vegan</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s</a:t>
            </a:r>
            <a:r>
              <a:rPr lang="en-US" sz="950" b="1" dirty="0" smtClean="0"/>
              <a:t>weet potatoes</a:t>
            </a:r>
            <a:r>
              <a:rPr lang="en-US" sz="950" b="1" dirty="0"/>
              <a:t>, </a:t>
            </a:r>
            <a:r>
              <a:rPr lang="en-US" sz="950" b="1" dirty="0" smtClean="0"/>
              <a:t>cajun seasoning</a:t>
            </a:r>
            <a:r>
              <a:rPr lang="en-US" sz="950" b="1" dirty="0"/>
              <a:t>, </a:t>
            </a:r>
            <a:r>
              <a:rPr lang="en-US" sz="950" b="1" dirty="0" smtClean="0"/>
              <a:t>salt</a:t>
            </a:r>
            <a:r>
              <a:rPr lang="en-US" sz="950" b="1" dirty="0"/>
              <a:t>, </a:t>
            </a:r>
            <a:r>
              <a:rPr lang="en-US" sz="950" b="1" dirty="0" smtClean="0"/>
              <a:t>black </a:t>
            </a:r>
            <a:r>
              <a:rPr lang="en-US" sz="950" b="1" dirty="0"/>
              <a:t>p</a:t>
            </a:r>
            <a:r>
              <a:rPr lang="en-US" sz="950" b="1" dirty="0" smtClean="0"/>
              <a:t>epper</a:t>
            </a:r>
            <a:r>
              <a:rPr lang="en-US" sz="950" b="1" dirty="0"/>
              <a:t>, </a:t>
            </a:r>
            <a:r>
              <a:rPr lang="en-US" sz="950" b="1" dirty="0" smtClean="0"/>
              <a:t>canola oil</a:t>
            </a:r>
          </a:p>
          <a:p>
            <a:pPr marL="12700">
              <a:lnSpc>
                <a:spcPts val="1180"/>
              </a:lnSpc>
            </a:pPr>
            <a:endParaRPr lang="en-US" sz="950" b="1" dirty="0" smtClean="0"/>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7" name="object 3"/>
          <p:cNvGraphicFramePr>
            <a:graphicFrameLocks noGrp="1"/>
          </p:cNvGraphicFramePr>
          <p:nvPr>
            <p:extLst>
              <p:ext uri="{D42A27DB-BD31-4B8C-83A1-F6EECF244321}">
                <p14:modId xmlns:p14="http://schemas.microsoft.com/office/powerpoint/2010/main" val="1813060627"/>
              </p:ext>
            </p:extLst>
          </p:nvPr>
        </p:nvGraphicFramePr>
        <p:xfrm>
          <a:off x="441451" y="918845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3744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coffee</a:t>
            </a:r>
            <a:endParaRPr lang="en-US" sz="7200" dirty="0">
              <a:solidFill>
                <a:schemeClr val="tx1">
                  <a:lumMod val="50000"/>
                  <a:lumOff val="50000"/>
                </a:schemeClr>
              </a:solidFill>
              <a:latin typeface="Gabriola" panose="04040605051002020D02" pitchFamily="82" charset="0"/>
            </a:endParaRP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568361"/>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a:t>
            </a:r>
            <a:r>
              <a:rPr lang="en-US" sz="1600" b="1" spc="-25" dirty="0" smtClean="0">
                <a:solidFill>
                  <a:srgbClr val="231F20"/>
                </a:solidFill>
                <a:cs typeface="Arial"/>
              </a:rPr>
              <a:t>kim milk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8oz</a:t>
            </a:r>
            <a:endParaRPr lang="en-US" sz="1000" spc="70" dirty="0">
              <a:solidFill>
                <a:srgbClr val="231F20"/>
              </a:solidFill>
              <a:cs typeface="Calibri"/>
            </a:endParaRPr>
          </a:p>
          <a:p>
            <a:pPr marL="12700">
              <a:lnSpc>
                <a:spcPts val="1140"/>
              </a:lnSpc>
            </a:pPr>
            <a:r>
              <a:rPr lang="en-US" sz="1000" spc="-5" dirty="0" smtClean="0">
                <a:solidFill>
                  <a:srgbClr val="231F20"/>
                </a:solidFill>
                <a:cs typeface="Arial"/>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milk</a:t>
            </a:r>
            <a:endParaRPr lang="en-US" sz="1000" b="1" spc="-5" dirty="0">
              <a:solidFill>
                <a:srgbClr val="231F20"/>
              </a:solidFill>
              <a:cs typeface="Arial"/>
            </a:endParaRPr>
          </a:p>
          <a:p>
            <a:pPr marL="12700">
              <a:lnSpc>
                <a:spcPts val="1140"/>
              </a:lnSpc>
            </a:pPr>
            <a:r>
              <a:rPr lang="en-US" sz="1000" spc="-5" dirty="0">
                <a:solidFill>
                  <a:srgbClr val="FF0000"/>
                </a:solidFill>
                <a:cs typeface="Arial"/>
              </a:rPr>
              <a:t>contains: </a:t>
            </a:r>
            <a:r>
              <a:rPr lang="en-US" sz="1000" spc="-5" dirty="0" smtClean="0">
                <a:solidFill>
                  <a:srgbClr val="FF0000"/>
                </a:solidFill>
                <a:cs typeface="Arial"/>
              </a:rPr>
              <a:t>milk</a:t>
            </a: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nvPr>
        </p:nvGraphicFramePr>
        <p:xfrm>
          <a:off x="538082" y="185244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74123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w</a:t>
            </a:r>
            <a:r>
              <a:rPr lang="en-US" sz="1600" b="1" spc="-25" dirty="0" smtClean="0">
                <a:solidFill>
                  <a:srgbClr val="231F20"/>
                </a:solidFill>
                <a:cs typeface="Arial"/>
              </a:rPr>
              <a:t>hole milk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milk</a:t>
            </a:r>
            <a:endParaRPr lang="en-US" sz="1000" b="1" spc="-5" dirty="0">
              <a:solidFill>
                <a:srgbClr val="231F20"/>
              </a:solidFill>
              <a:cs typeface="Arial"/>
            </a:endParaRPr>
          </a:p>
          <a:p>
            <a:pPr marL="12700">
              <a:lnSpc>
                <a:spcPts val="1140"/>
              </a:lnSpc>
            </a:pPr>
            <a:r>
              <a:rPr lang="en-US" sz="1000" spc="-5" dirty="0">
                <a:solidFill>
                  <a:srgbClr val="FF0000"/>
                </a:solidFill>
                <a:cs typeface="Arial"/>
              </a:rPr>
              <a:t>contains: milk</a:t>
            </a:r>
            <a:endParaRPr lang="en-US" sz="1000" spc="15" dirty="0">
              <a:solidFill>
                <a:srgbClr val="231F2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nvPr>
        </p:nvGraphicFramePr>
        <p:xfrm>
          <a:off x="538082" y="400152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92364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h</a:t>
            </a:r>
            <a:r>
              <a:rPr lang="en-US" sz="1600" b="1" spc="-25" dirty="0" smtClean="0">
                <a:solidFill>
                  <a:srgbClr val="231F20"/>
                </a:solidFill>
                <a:cs typeface="Arial"/>
              </a:rPr>
              <a:t>alf &amp; half</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2 </a:t>
            </a:r>
            <a:r>
              <a:rPr lang="en-US" sz="1000" spc="70" dirty="0" err="1" smtClean="0">
                <a:solidFill>
                  <a:srgbClr val="231F20"/>
                </a:solidFill>
                <a:cs typeface="Calibri"/>
              </a:rPr>
              <a:t>Tbsp</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milk, cream</a:t>
            </a:r>
            <a:endParaRPr lang="en-US" sz="1000" b="1" spc="-5" dirty="0">
              <a:solidFill>
                <a:srgbClr val="231F20"/>
              </a:solidFill>
              <a:cs typeface="Arial"/>
            </a:endParaRPr>
          </a:p>
          <a:p>
            <a:pPr marL="12700">
              <a:lnSpc>
                <a:spcPts val="1140"/>
              </a:lnSpc>
            </a:pPr>
            <a:r>
              <a:rPr lang="en-US" sz="1000" spc="-5" dirty="0">
                <a:solidFill>
                  <a:srgbClr val="FF0000"/>
                </a:solidFill>
                <a:cs typeface="Arial"/>
              </a:rPr>
              <a:t>contains: milk</a:t>
            </a:r>
            <a:endParaRPr lang="en-US" sz="1000" spc="15" dirty="0">
              <a:solidFill>
                <a:srgbClr val="231F2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538082" y="6171827"/>
          <a:ext cx="3746502" cy="569580"/>
        </p:xfrm>
        <a:graphic>
          <a:graphicData uri="http://schemas.openxmlformats.org/drawingml/2006/table">
            <a:tbl>
              <a:tblPr firstRow="1" bandRow="1">
                <a:tableStyleId>{2D5ABB26-0587-4C30-8999-92F81FD0307C}</a:tableStyleId>
              </a:tblPr>
              <a:tblGrid>
                <a:gridCol w="594432">
                  <a:extLst>
                    <a:ext uri="{9D8B030D-6E8A-4147-A177-3AD203B41FA5}">
                      <a16:colId xmlns:a16="http://schemas.microsoft.com/office/drawing/2014/main" val="3343963754"/>
                    </a:ext>
                  </a:extLst>
                </a:gridCol>
                <a:gridCol w="654402">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96668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h</a:t>
            </a:r>
            <a:r>
              <a:rPr lang="en-US" sz="1600" b="1" spc="-25" dirty="0" smtClean="0">
                <a:solidFill>
                  <a:srgbClr val="231F20"/>
                </a:solidFill>
                <a:cs typeface="Arial"/>
              </a:rPr>
              <a:t>eavy cream</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 </a:t>
            </a:r>
            <a:r>
              <a:rPr lang="en-US" sz="1000" spc="70" dirty="0" err="1" smtClean="0">
                <a:solidFill>
                  <a:srgbClr val="231F20"/>
                </a:solidFill>
                <a:cs typeface="Calibri"/>
              </a:rPr>
              <a:t>Tbsp</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milk, cream</a:t>
            </a:r>
            <a:endParaRPr lang="en-US" sz="1000" b="1" spc="-5" dirty="0">
              <a:solidFill>
                <a:srgbClr val="231F20"/>
              </a:solidFill>
              <a:cs typeface="Arial"/>
            </a:endParaRPr>
          </a:p>
          <a:p>
            <a:pPr marL="12700">
              <a:lnSpc>
                <a:spcPts val="1140"/>
              </a:lnSpc>
            </a:pPr>
            <a:r>
              <a:rPr lang="en-US" sz="1000" spc="-5" dirty="0">
                <a:solidFill>
                  <a:srgbClr val="FF0000"/>
                </a:solidFill>
                <a:cs typeface="Arial"/>
              </a:rPr>
              <a:t>contains: milk</a:t>
            </a:r>
            <a:endParaRPr lang="en-US" sz="1000" spc="15" dirty="0">
              <a:solidFill>
                <a:srgbClr val="231F2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821061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81892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3" y="-135204"/>
            <a:ext cx="6870065" cy="1497205"/>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a:solidFill>
                  <a:srgbClr val="231F20"/>
                </a:solidFill>
                <a:cs typeface="Arial"/>
              </a:rPr>
              <a:t>p</a:t>
            </a:r>
            <a:r>
              <a:rPr lang="en-US" sz="1600" b="1" spc="-25" dirty="0" smtClean="0">
                <a:solidFill>
                  <a:srgbClr val="231F20"/>
                </a:solidFill>
                <a:cs typeface="Arial"/>
              </a:rPr>
              <a:t>orter marinated ribeye steak</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a:t>b</a:t>
            </a:r>
            <a:r>
              <a:rPr lang="en-US" sz="950" b="1" dirty="0" smtClean="0"/>
              <a:t>eef</a:t>
            </a:r>
            <a:r>
              <a:rPr lang="en-US" sz="950" b="1" dirty="0"/>
              <a:t>, </a:t>
            </a:r>
            <a:r>
              <a:rPr lang="en-US" sz="950" b="1" dirty="0" smtClean="0"/>
              <a:t>beer</a:t>
            </a:r>
            <a:r>
              <a:rPr lang="en-US" sz="950" b="1" dirty="0"/>
              <a:t>, A1 </a:t>
            </a:r>
            <a:r>
              <a:rPr lang="en-US" sz="950" b="1" dirty="0" smtClean="0"/>
              <a:t>steak </a:t>
            </a:r>
            <a:r>
              <a:rPr lang="en-US" sz="950" b="1" dirty="0"/>
              <a:t>s</a:t>
            </a:r>
            <a:r>
              <a:rPr lang="en-US" sz="950" b="1" dirty="0" smtClean="0"/>
              <a:t>auce</a:t>
            </a:r>
            <a:r>
              <a:rPr lang="en-US" sz="950" b="1" dirty="0"/>
              <a:t>, </a:t>
            </a:r>
            <a:r>
              <a:rPr lang="en-US" sz="950" b="1" dirty="0" smtClean="0"/>
              <a:t>onions</a:t>
            </a:r>
            <a:r>
              <a:rPr lang="en-US" sz="950" b="1" dirty="0"/>
              <a:t>, </a:t>
            </a:r>
            <a:r>
              <a:rPr lang="en-US" sz="950" b="1" dirty="0" smtClean="0"/>
              <a:t>garlic</a:t>
            </a:r>
            <a:r>
              <a:rPr lang="en-US" sz="950" b="1" dirty="0"/>
              <a:t>, </a:t>
            </a:r>
            <a:r>
              <a:rPr lang="en-US" sz="950" b="1" dirty="0" smtClean="0"/>
              <a:t>coffee</a:t>
            </a:r>
            <a:r>
              <a:rPr lang="en-US" sz="950" b="1" dirty="0"/>
              <a:t>, </a:t>
            </a:r>
            <a:r>
              <a:rPr lang="en-US" sz="950" b="1" dirty="0" smtClean="0"/>
              <a:t>salt</a:t>
            </a:r>
            <a:r>
              <a:rPr lang="en-US" sz="950" b="1" dirty="0"/>
              <a:t>, </a:t>
            </a:r>
            <a:r>
              <a:rPr lang="en-US" sz="950" b="1" dirty="0" smtClean="0"/>
              <a:t>black </a:t>
            </a:r>
            <a:r>
              <a:rPr lang="en-US" sz="950" b="1" dirty="0"/>
              <a:t>p</a:t>
            </a:r>
            <a:r>
              <a:rPr lang="en-US" sz="950" b="1" dirty="0" smtClean="0"/>
              <a:t>epper</a:t>
            </a:r>
            <a:endParaRPr lang="en-US" sz="950" b="1" spc="-5" dirty="0" smtClean="0">
              <a:solidFill>
                <a:srgbClr val="231F20"/>
              </a:solidFill>
              <a:cs typeface="Arial"/>
            </a:endParaRPr>
          </a:p>
          <a:p>
            <a:pPr marL="12700">
              <a:lnSpc>
                <a:spcPts val="1180"/>
              </a:lnSpc>
            </a:pPr>
            <a:r>
              <a:rPr lang="en-US" sz="1000" dirty="0">
                <a:solidFill>
                  <a:srgbClr val="FF0000"/>
                </a:solidFill>
                <a:cs typeface="Microsoft Sans Serif"/>
              </a:rPr>
              <a:t>contains: </a:t>
            </a:r>
            <a:r>
              <a:rPr lang="en-US" sz="1000" dirty="0" smtClean="0">
                <a:solidFill>
                  <a:srgbClr val="FF0000"/>
                </a:solidFill>
                <a:cs typeface="Microsoft Sans Serif"/>
              </a:rPr>
              <a:t>wheat</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3377731360"/>
              </p:ext>
            </p:extLst>
          </p:nvPr>
        </p:nvGraphicFramePr>
        <p:xfrm>
          <a:off x="444493" y="13903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12" name="Footer Placeholder 7">
            <a:extLst>
              <a:ext uri="{FF2B5EF4-FFF2-40B4-BE49-F238E27FC236}">
                <a16:creationId xmlns:a16="http://schemas.microsoft.com/office/drawing/2014/main" id="{E06855F6-9D06-43FC-B201-41061B58C7C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30" name="object 2"/>
          <p:cNvSpPr txBox="1"/>
          <p:nvPr/>
        </p:nvSpPr>
        <p:spPr>
          <a:xfrm>
            <a:off x="444492" y="1640729"/>
            <a:ext cx="6870065" cy="1651093"/>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crispy snapper skin</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a:t>r</a:t>
            </a:r>
            <a:r>
              <a:rPr lang="en-US" sz="950" b="1" dirty="0" smtClean="0"/>
              <a:t>ed </a:t>
            </a:r>
            <a:r>
              <a:rPr lang="en-US" sz="950" b="1" dirty="0"/>
              <a:t>s</a:t>
            </a:r>
            <a:r>
              <a:rPr lang="en-US" sz="950" b="1" dirty="0" smtClean="0"/>
              <a:t>napper</a:t>
            </a:r>
            <a:r>
              <a:rPr lang="en-US" sz="950" b="1" dirty="0"/>
              <a:t>, </a:t>
            </a:r>
            <a:r>
              <a:rPr lang="en-US" sz="950" b="1" dirty="0" smtClean="0"/>
              <a:t>tomatoes</a:t>
            </a:r>
            <a:r>
              <a:rPr lang="en-US" sz="950" b="1" dirty="0"/>
              <a:t>, </a:t>
            </a:r>
            <a:r>
              <a:rPr lang="en-US" sz="950" b="1" dirty="0" smtClean="0"/>
              <a:t>jalapeno </a:t>
            </a:r>
            <a:r>
              <a:rPr lang="en-US" sz="950" b="1" dirty="0"/>
              <a:t>p</a:t>
            </a:r>
            <a:r>
              <a:rPr lang="en-US" sz="950" b="1" dirty="0" smtClean="0"/>
              <a:t>eppers</a:t>
            </a:r>
            <a:r>
              <a:rPr lang="en-US" sz="950" b="1" dirty="0"/>
              <a:t>, </a:t>
            </a:r>
            <a:r>
              <a:rPr lang="en-US" sz="950" b="1" dirty="0" smtClean="0"/>
              <a:t>garlic</a:t>
            </a:r>
            <a:r>
              <a:rPr lang="en-US" sz="950" b="1" dirty="0"/>
              <a:t>, </a:t>
            </a:r>
            <a:r>
              <a:rPr lang="en-US" sz="950" b="1" dirty="0" smtClean="0"/>
              <a:t>red </a:t>
            </a:r>
            <a:r>
              <a:rPr lang="en-US" sz="950" b="1" dirty="0"/>
              <a:t>w</a:t>
            </a:r>
            <a:r>
              <a:rPr lang="en-US" sz="950" b="1" dirty="0" smtClean="0"/>
              <a:t>ine </a:t>
            </a:r>
            <a:r>
              <a:rPr lang="en-US" sz="950" b="1" dirty="0"/>
              <a:t>v</a:t>
            </a:r>
            <a:r>
              <a:rPr lang="en-US" sz="950" b="1" dirty="0" smtClean="0"/>
              <a:t>inegar</a:t>
            </a:r>
            <a:r>
              <a:rPr lang="en-US" sz="950" b="1" dirty="0"/>
              <a:t>, </a:t>
            </a:r>
            <a:r>
              <a:rPr lang="en-US" sz="950" b="1" dirty="0" smtClean="0"/>
              <a:t>olive </a:t>
            </a:r>
            <a:r>
              <a:rPr lang="en-US" sz="950" b="1" dirty="0"/>
              <a:t>o</a:t>
            </a:r>
            <a:r>
              <a:rPr lang="en-US" sz="950" b="1" dirty="0" smtClean="0"/>
              <a:t>il</a:t>
            </a:r>
            <a:r>
              <a:rPr lang="en-US" sz="950" b="1" dirty="0"/>
              <a:t>, </a:t>
            </a:r>
            <a:r>
              <a:rPr lang="en-US" sz="950" b="1" dirty="0" smtClean="0"/>
              <a:t>salt</a:t>
            </a:r>
            <a:r>
              <a:rPr lang="en-US" sz="950" b="1" dirty="0"/>
              <a:t>, </a:t>
            </a:r>
            <a:r>
              <a:rPr lang="en-US" sz="950" b="1" dirty="0" smtClean="0"/>
              <a:t>grapeseed</a:t>
            </a:r>
            <a:r>
              <a:rPr lang="en-US" sz="950" b="1" dirty="0"/>
              <a:t>, </a:t>
            </a:r>
            <a:r>
              <a:rPr lang="en-US" sz="950" b="1" dirty="0" smtClean="0"/>
              <a:t>oil</a:t>
            </a:r>
            <a:r>
              <a:rPr lang="en-US" sz="950" b="1" dirty="0"/>
              <a:t>, </a:t>
            </a:r>
            <a:r>
              <a:rPr lang="en-US" sz="950" b="1" dirty="0" err="1"/>
              <a:t>f</a:t>
            </a:r>
            <a:r>
              <a:rPr lang="en-US" sz="950" b="1" dirty="0" err="1" smtClean="0"/>
              <a:t>arro</a:t>
            </a:r>
            <a:r>
              <a:rPr lang="en-US" sz="950" b="1" dirty="0"/>
              <a:t>, Celery, </a:t>
            </a:r>
            <a:r>
              <a:rPr lang="en-US" sz="950" b="1" dirty="0" smtClean="0"/>
              <a:t>shallots</a:t>
            </a:r>
            <a:r>
              <a:rPr lang="en-US" sz="950" b="1" dirty="0"/>
              <a:t>, </a:t>
            </a:r>
            <a:r>
              <a:rPr lang="en-US" sz="950" b="1" dirty="0" smtClean="0"/>
              <a:t>spinach</a:t>
            </a:r>
            <a:r>
              <a:rPr lang="en-US" sz="950" b="1" dirty="0"/>
              <a:t>, </a:t>
            </a:r>
            <a:r>
              <a:rPr lang="en-US" sz="950" b="1" dirty="0" smtClean="0"/>
              <a:t>mint, </a:t>
            </a:r>
            <a:r>
              <a:rPr lang="en-US" sz="950" b="1" dirty="0"/>
              <a:t>b</a:t>
            </a:r>
            <a:r>
              <a:rPr lang="en-US" sz="950" b="1" dirty="0" smtClean="0"/>
              <a:t>lack </a:t>
            </a:r>
            <a:r>
              <a:rPr lang="en-US" sz="950" b="1" dirty="0"/>
              <a:t>p</a:t>
            </a:r>
            <a:r>
              <a:rPr lang="en-US" sz="950" b="1" dirty="0" smtClean="0"/>
              <a:t>epper</a:t>
            </a:r>
            <a:endParaRPr lang="en-US" sz="950" b="1" spc="-5" dirty="0" smtClean="0">
              <a:solidFill>
                <a:srgbClr val="231F20"/>
              </a:solidFill>
              <a:cs typeface="Arial"/>
            </a:endParaRPr>
          </a:p>
          <a:p>
            <a:pPr marL="12700">
              <a:lnSpc>
                <a:spcPts val="1180"/>
              </a:lnSpc>
            </a:pPr>
            <a:r>
              <a:rPr lang="en-US" sz="950" dirty="0">
                <a:solidFill>
                  <a:srgbClr val="FF0000"/>
                </a:solidFill>
                <a:cs typeface="Microsoft Sans Serif"/>
              </a:rPr>
              <a:t>contains: </a:t>
            </a:r>
            <a:r>
              <a:rPr lang="en-US" sz="950" dirty="0" smtClean="0">
                <a:solidFill>
                  <a:srgbClr val="FF0000"/>
                </a:solidFill>
                <a:cs typeface="Microsoft Sans Serif"/>
              </a:rPr>
              <a:t>fish, wheat</a:t>
            </a:r>
          </a:p>
          <a:p>
            <a:pPr marL="12700">
              <a:lnSpc>
                <a:spcPts val="1180"/>
              </a:lnSpc>
            </a:pPr>
            <a:endParaRPr lang="en-US" sz="950" b="1"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1" name="object 3"/>
          <p:cNvGraphicFramePr>
            <a:graphicFrameLocks noGrp="1"/>
          </p:cNvGraphicFramePr>
          <p:nvPr>
            <p:extLst>
              <p:ext uri="{D42A27DB-BD31-4B8C-83A1-F6EECF244321}">
                <p14:modId xmlns:p14="http://schemas.microsoft.com/office/powerpoint/2010/main" val="516035011"/>
              </p:ext>
            </p:extLst>
          </p:nvPr>
        </p:nvGraphicFramePr>
        <p:xfrm>
          <a:off x="474973" y="343584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2" name="object 2"/>
          <p:cNvSpPr txBox="1"/>
          <p:nvPr/>
        </p:nvSpPr>
        <p:spPr>
          <a:xfrm>
            <a:off x="444499" y="3616504"/>
            <a:ext cx="6870065" cy="1651093"/>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herb crusted lamb chops, lentils &amp; potatoes, red pepper sauce</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a:t>l</a:t>
            </a:r>
            <a:r>
              <a:rPr lang="en-US" sz="950" b="1" dirty="0" smtClean="0"/>
              <a:t>entils</a:t>
            </a:r>
            <a:r>
              <a:rPr lang="en-US" sz="950" b="1" dirty="0"/>
              <a:t>, </a:t>
            </a:r>
            <a:r>
              <a:rPr lang="en-US" sz="950" b="1" dirty="0" smtClean="0"/>
              <a:t>potatoes</a:t>
            </a:r>
            <a:r>
              <a:rPr lang="en-US" sz="950" b="1" dirty="0"/>
              <a:t>, </a:t>
            </a:r>
            <a:r>
              <a:rPr lang="en-US" sz="950" b="1" dirty="0" smtClean="0"/>
              <a:t>olive oil</a:t>
            </a:r>
            <a:r>
              <a:rPr lang="en-US" sz="950" b="1" dirty="0"/>
              <a:t>, </a:t>
            </a:r>
            <a:r>
              <a:rPr lang="en-US" sz="950" b="1" dirty="0" smtClean="0"/>
              <a:t>onions</a:t>
            </a:r>
            <a:r>
              <a:rPr lang="en-US" sz="950" b="1" dirty="0"/>
              <a:t>, </a:t>
            </a:r>
            <a:r>
              <a:rPr lang="en-US" sz="950" b="1" dirty="0" smtClean="0"/>
              <a:t>garlic</a:t>
            </a:r>
            <a:r>
              <a:rPr lang="en-US" sz="950" b="1" dirty="0"/>
              <a:t>, </a:t>
            </a:r>
            <a:r>
              <a:rPr lang="en-US" sz="950" b="1" dirty="0" smtClean="0"/>
              <a:t>kale</a:t>
            </a:r>
            <a:r>
              <a:rPr lang="en-US" sz="950" b="1" dirty="0"/>
              <a:t>, </a:t>
            </a:r>
            <a:r>
              <a:rPr lang="en-US" sz="950" b="1" dirty="0" smtClean="0"/>
              <a:t>apple </a:t>
            </a:r>
            <a:r>
              <a:rPr lang="en-US" sz="950" b="1" dirty="0"/>
              <a:t>c</a:t>
            </a:r>
            <a:r>
              <a:rPr lang="en-US" sz="950" b="1" dirty="0" smtClean="0"/>
              <a:t>ider </a:t>
            </a:r>
            <a:r>
              <a:rPr lang="en-US" sz="950" b="1" dirty="0"/>
              <a:t>v</a:t>
            </a:r>
            <a:r>
              <a:rPr lang="en-US" sz="950" b="1" dirty="0" smtClean="0"/>
              <a:t>inegar</a:t>
            </a:r>
            <a:r>
              <a:rPr lang="en-US" sz="950" b="1" dirty="0"/>
              <a:t>, </a:t>
            </a:r>
            <a:r>
              <a:rPr lang="en-US" sz="950" b="1" dirty="0" smtClean="0"/>
              <a:t>salt</a:t>
            </a:r>
            <a:r>
              <a:rPr lang="en-US" sz="950" b="1" dirty="0"/>
              <a:t>, </a:t>
            </a:r>
            <a:r>
              <a:rPr lang="en-US" sz="950" b="1" dirty="0" smtClean="0"/>
              <a:t>black pepper</a:t>
            </a:r>
            <a:r>
              <a:rPr lang="en-US" sz="950" b="1" dirty="0"/>
              <a:t>, </a:t>
            </a:r>
            <a:r>
              <a:rPr lang="en-US" sz="950" b="1" dirty="0" smtClean="0"/>
              <a:t>bell </a:t>
            </a:r>
            <a:r>
              <a:rPr lang="en-US" sz="950" b="1" dirty="0"/>
              <a:t>p</a:t>
            </a:r>
            <a:r>
              <a:rPr lang="en-US" sz="950" b="1" dirty="0" smtClean="0"/>
              <a:t>eppers</a:t>
            </a:r>
            <a:r>
              <a:rPr lang="en-US" sz="950" b="1" dirty="0"/>
              <a:t>, </a:t>
            </a:r>
            <a:r>
              <a:rPr lang="en-US" sz="950" b="1" dirty="0" smtClean="0"/>
              <a:t>harissa paste</a:t>
            </a:r>
            <a:r>
              <a:rPr lang="en-US" sz="950" b="1" dirty="0"/>
              <a:t>, </a:t>
            </a:r>
            <a:r>
              <a:rPr lang="en-US" sz="950" b="1" dirty="0" smtClean="0"/>
              <a:t>orange </a:t>
            </a:r>
            <a:r>
              <a:rPr lang="en-US" sz="950" b="1" dirty="0"/>
              <a:t>j</a:t>
            </a:r>
            <a:r>
              <a:rPr lang="en-US" sz="950" b="1" dirty="0" smtClean="0"/>
              <a:t>uice</a:t>
            </a:r>
            <a:r>
              <a:rPr lang="en-US" sz="950" b="1" dirty="0"/>
              <a:t>, </a:t>
            </a:r>
            <a:r>
              <a:rPr lang="en-US" sz="950" b="1" dirty="0" smtClean="0"/>
              <a:t>lamb</a:t>
            </a:r>
            <a:r>
              <a:rPr lang="en-US" sz="950" b="1" dirty="0"/>
              <a:t>, </a:t>
            </a:r>
            <a:r>
              <a:rPr lang="en-US" sz="950" b="1" dirty="0" smtClean="0"/>
              <a:t>panko </a:t>
            </a:r>
            <a:r>
              <a:rPr lang="en-US" sz="950" b="1" dirty="0"/>
              <a:t>b</a:t>
            </a:r>
            <a:r>
              <a:rPr lang="en-US" sz="950" b="1" dirty="0" smtClean="0"/>
              <a:t>readcrumbs</a:t>
            </a:r>
            <a:r>
              <a:rPr lang="en-US" sz="950" b="1" dirty="0"/>
              <a:t>, </a:t>
            </a:r>
            <a:r>
              <a:rPr lang="en-US" sz="950" b="1" dirty="0" smtClean="0"/>
              <a:t>parsley</a:t>
            </a:r>
            <a:r>
              <a:rPr lang="en-US" sz="950" b="1" dirty="0"/>
              <a:t>, t</a:t>
            </a:r>
            <a:r>
              <a:rPr lang="en-US" sz="950" b="1" dirty="0" smtClean="0"/>
              <a:t>hyme</a:t>
            </a:r>
            <a:r>
              <a:rPr lang="en-US" sz="950" b="1" dirty="0"/>
              <a:t>, </a:t>
            </a:r>
            <a:r>
              <a:rPr lang="en-US" sz="950" b="1" dirty="0" smtClean="0"/>
              <a:t>rosemary</a:t>
            </a:r>
            <a:r>
              <a:rPr lang="en-US" sz="950" b="1" dirty="0"/>
              <a:t>, </a:t>
            </a:r>
            <a:r>
              <a:rPr lang="en-US" sz="950" b="1" dirty="0" smtClean="0"/>
              <a:t>garlic</a:t>
            </a:r>
            <a:r>
              <a:rPr lang="en-US" sz="950" b="1" dirty="0"/>
              <a:t>, </a:t>
            </a:r>
            <a:r>
              <a:rPr lang="en-US" sz="950" b="1" dirty="0" smtClean="0"/>
              <a:t>dijon </a:t>
            </a:r>
            <a:r>
              <a:rPr lang="en-US" sz="950" b="1" dirty="0"/>
              <a:t>m</a:t>
            </a:r>
            <a:r>
              <a:rPr lang="en-US" sz="950" b="1" dirty="0" smtClean="0"/>
              <a:t>ustard</a:t>
            </a:r>
            <a:r>
              <a:rPr lang="en-US" sz="950" b="1" dirty="0"/>
              <a:t>, </a:t>
            </a:r>
            <a:r>
              <a:rPr lang="en-US" sz="950" b="1" dirty="0" smtClean="0"/>
              <a:t>feta </a:t>
            </a:r>
            <a:r>
              <a:rPr lang="en-US" sz="950" b="1" dirty="0"/>
              <a:t>c</a:t>
            </a:r>
            <a:r>
              <a:rPr lang="en-US" sz="950" b="1" dirty="0" smtClean="0"/>
              <a:t>heese</a:t>
            </a:r>
            <a:endParaRPr lang="en-US" sz="950" b="1" spc="-5" dirty="0" smtClean="0">
              <a:solidFill>
                <a:srgbClr val="231F20"/>
              </a:solidFill>
              <a:cs typeface="Arial"/>
            </a:endParaRPr>
          </a:p>
          <a:p>
            <a:pPr marL="12700">
              <a:lnSpc>
                <a:spcPts val="1180"/>
              </a:lnSpc>
            </a:pPr>
            <a:r>
              <a:rPr lang="en-US" sz="1000" dirty="0">
                <a:solidFill>
                  <a:srgbClr val="FF0000"/>
                </a:solidFill>
                <a:cs typeface="Microsoft Sans Serif"/>
              </a:rPr>
              <a:t>contains: </a:t>
            </a:r>
            <a:r>
              <a:rPr lang="en-US" sz="1000" dirty="0" smtClean="0">
                <a:solidFill>
                  <a:srgbClr val="FF0000"/>
                </a:solidFill>
                <a:cs typeface="Microsoft Sans Serif"/>
              </a:rPr>
              <a:t>milk, soy, wheat</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3" name="object 3"/>
          <p:cNvGraphicFramePr>
            <a:graphicFrameLocks noGrp="1"/>
          </p:cNvGraphicFramePr>
          <p:nvPr>
            <p:extLst>
              <p:ext uri="{D42A27DB-BD31-4B8C-83A1-F6EECF244321}">
                <p14:modId xmlns:p14="http://schemas.microsoft.com/office/powerpoint/2010/main" val="2612697357"/>
              </p:ext>
            </p:extLst>
          </p:nvPr>
        </p:nvGraphicFramePr>
        <p:xfrm>
          <a:off x="444493" y="533399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4" name="object 2"/>
          <p:cNvSpPr txBox="1"/>
          <p:nvPr/>
        </p:nvSpPr>
        <p:spPr>
          <a:xfrm>
            <a:off x="444499" y="5572667"/>
            <a:ext cx="6870065" cy="1497205"/>
          </a:xfrm>
          <a:prstGeom prst="rect">
            <a:avLst/>
          </a:prstGeom>
        </p:spPr>
        <p:txBody>
          <a:bodyPr vert="horz" wrap="square" lIns="0" tIns="37465" rIns="0" bIns="0" rtlCol="0">
            <a:spAutoFit/>
          </a:bodyPr>
          <a:lstStyle/>
          <a:p>
            <a:pPr marL="12700" algn="ctr">
              <a:lnSpc>
                <a:spcPct val="100000"/>
              </a:lnSpc>
              <a:spcBef>
                <a:spcPts val="295"/>
              </a:spcBef>
            </a:pPr>
            <a:endParaRPr lang="en-US" sz="1900" b="1" dirty="0" smtClean="0">
              <a:cs typeface="Arial"/>
            </a:endParaRPr>
          </a:p>
          <a:p>
            <a:pPr marL="12700">
              <a:lnSpc>
                <a:spcPts val="1860"/>
              </a:lnSpc>
              <a:spcBef>
                <a:spcPts val="165"/>
              </a:spcBef>
            </a:pPr>
            <a:r>
              <a:rPr lang="en-US" sz="1600" b="1" dirty="0" smtClean="0"/>
              <a:t>grilled yellowfin tuna, pineapple salsa</a:t>
            </a:r>
            <a:endParaRPr lang="en-US" sz="1600" b="1"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smtClean="0"/>
              <a:t>tuna, green onions, cilantro, jalapeno peppers, salt, black pepper, red onions, pineapple, lime juice</a:t>
            </a: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fish</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5" name="object 3"/>
          <p:cNvGraphicFramePr>
            <a:graphicFrameLocks noGrp="1"/>
          </p:cNvGraphicFramePr>
          <p:nvPr>
            <p:extLst>
              <p:ext uri="{D42A27DB-BD31-4B8C-83A1-F6EECF244321}">
                <p14:modId xmlns:p14="http://schemas.microsoft.com/office/powerpoint/2010/main" val="3909998114"/>
              </p:ext>
            </p:extLst>
          </p:nvPr>
        </p:nvGraphicFramePr>
        <p:xfrm>
          <a:off x="435784" y="710080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6" name="object 2"/>
          <p:cNvSpPr txBox="1"/>
          <p:nvPr/>
        </p:nvSpPr>
        <p:spPr>
          <a:xfrm>
            <a:off x="447547" y="7372892"/>
            <a:ext cx="6870065" cy="1343316"/>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rosemary white balsamic grilled chicken breast</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r>
              <a:rPr lang="en-US" sz="1000" b="1" spc="-5" dirty="0">
                <a:solidFill>
                  <a:srgbClr val="231F20"/>
                </a:solidFill>
                <a:cs typeface="Arial"/>
              </a:rPr>
              <a:t>ingredients: </a:t>
            </a:r>
            <a:r>
              <a:rPr lang="en-US" sz="950" b="1" dirty="0" smtClean="0"/>
              <a:t>garlic, rosemary, salt, black pepper, dijon mustard, white balsamic vinegar, chicken breast, canola oil</a:t>
            </a:r>
          </a:p>
          <a:p>
            <a:pPr marL="12700">
              <a:lnSpc>
                <a:spcPct val="100000"/>
              </a:lnSpc>
              <a:spcBef>
                <a:spcPts val="40"/>
              </a:spcBef>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7" name="object 3"/>
          <p:cNvGraphicFramePr>
            <a:graphicFrameLocks noGrp="1"/>
          </p:cNvGraphicFramePr>
          <p:nvPr>
            <p:extLst>
              <p:ext uri="{D42A27DB-BD31-4B8C-83A1-F6EECF244321}">
                <p14:modId xmlns:p14="http://schemas.microsoft.com/office/powerpoint/2010/main" val="275717632"/>
              </p:ext>
            </p:extLst>
          </p:nvPr>
        </p:nvGraphicFramePr>
        <p:xfrm>
          <a:off x="444493" y="882492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03048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175618"/>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fennel radicchio slaw</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4</a:t>
            </a:r>
            <a:r>
              <a:rPr lang="en-US" sz="1000" spc="70" dirty="0" smtClean="0">
                <a:solidFill>
                  <a:srgbClr val="231F20"/>
                </a:solidFill>
                <a:cs typeface="Calibri"/>
              </a:rPr>
              <a:t>oz </a:t>
            </a:r>
          </a:p>
          <a:p>
            <a:pPr marL="12700">
              <a:lnSpc>
                <a:spcPts val="1140"/>
              </a:lnSpc>
            </a:pPr>
            <a:r>
              <a:rPr lang="en-US" sz="1000" spc="70" dirty="0" smtClean="0">
                <a:solidFill>
                  <a:srgbClr val="231F20"/>
                </a:solidFill>
                <a:cs typeface="Calibri"/>
              </a:rPr>
              <a:t>vegetarian</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fennel, radicchio, cabbage, onions, apples, thyme, black pepper, red wine vinegar, caraway seeds, dijon mustard, honey, salt</a:t>
            </a:r>
          </a:p>
          <a:p>
            <a:pPr marL="12700">
              <a:lnSpc>
                <a:spcPts val="1180"/>
              </a:lnSpc>
            </a:pPr>
            <a:endParaRPr lang="en-US" sz="950" b="1" spc="15" dirty="0">
              <a:solidFill>
                <a:srgbClr val="231F20"/>
              </a:solidFill>
              <a:cs typeface="Arial"/>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429724702"/>
              </p:ext>
            </p:extLst>
          </p:nvPr>
        </p:nvGraphicFramePr>
        <p:xfrm>
          <a:off x="444493" y="169189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12" name="Footer Placeholder 7">
            <a:extLst>
              <a:ext uri="{FF2B5EF4-FFF2-40B4-BE49-F238E27FC236}">
                <a16:creationId xmlns:a16="http://schemas.microsoft.com/office/drawing/2014/main" id="{E06855F6-9D06-43FC-B201-41061B58C7C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30" name="object 2"/>
          <p:cNvSpPr txBox="1"/>
          <p:nvPr/>
        </p:nvSpPr>
        <p:spPr>
          <a:xfrm>
            <a:off x="444499" y="1973471"/>
            <a:ext cx="6870065" cy="148438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tandoori cauliflower</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 </a:t>
            </a:r>
          </a:p>
          <a:p>
            <a:pPr marL="12700">
              <a:lnSpc>
                <a:spcPts val="1140"/>
              </a:lnSpc>
            </a:pPr>
            <a:r>
              <a:rPr lang="en-US" sz="1000" spc="65" dirty="0" smtClean="0">
                <a:solidFill>
                  <a:srgbClr val="231F20"/>
                </a:solidFill>
                <a:cs typeface="Calibri"/>
              </a:rPr>
              <a:t>vegan</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smtClean="0"/>
              <a:t>cauliflower, garlic, ginger, paprika, salt, cumin, coriander, black pepper, nutmeg, cilantro, canola oil</a:t>
            </a:r>
            <a:endParaRPr lang="en-US" sz="950" b="1" spc="-5" dirty="0" smtClean="0">
              <a:solidFill>
                <a:srgbClr val="231F20"/>
              </a:solidFill>
              <a:cs typeface="Arial"/>
            </a:endParaRPr>
          </a:p>
          <a:p>
            <a:pPr marL="12700">
              <a:lnSpc>
                <a:spcPct val="100000"/>
              </a:lnSpc>
              <a:spcBef>
                <a:spcPts val="40"/>
              </a:spcBef>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1" name="object 3"/>
          <p:cNvGraphicFramePr>
            <a:graphicFrameLocks noGrp="1"/>
          </p:cNvGraphicFramePr>
          <p:nvPr>
            <p:extLst>
              <p:ext uri="{D42A27DB-BD31-4B8C-83A1-F6EECF244321}">
                <p14:modId xmlns:p14="http://schemas.microsoft.com/office/powerpoint/2010/main" val="1314552399"/>
              </p:ext>
            </p:extLst>
          </p:nvPr>
        </p:nvGraphicFramePr>
        <p:xfrm>
          <a:off x="441445" y="343198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2" name="object 2"/>
          <p:cNvSpPr txBox="1"/>
          <p:nvPr/>
        </p:nvSpPr>
        <p:spPr>
          <a:xfrm>
            <a:off x="444499" y="3616504"/>
            <a:ext cx="6870065" cy="1497205"/>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asian spiced yellowfin tuna</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smtClean="0"/>
              <a:t>tuna, chili pepper, ginger, garlic, salt, soy sauce, sugar, sesame seeds, corn starch, sesame oil, vinegar</a:t>
            </a: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fish, soy, wheat</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3" name="object 3"/>
          <p:cNvGraphicFramePr>
            <a:graphicFrameLocks noGrp="1"/>
          </p:cNvGraphicFramePr>
          <p:nvPr>
            <p:extLst>
              <p:ext uri="{D42A27DB-BD31-4B8C-83A1-F6EECF244321}">
                <p14:modId xmlns:p14="http://schemas.microsoft.com/office/powerpoint/2010/main" val="4088682148"/>
              </p:ext>
            </p:extLst>
          </p:nvPr>
        </p:nvGraphicFramePr>
        <p:xfrm>
          <a:off x="441445" y="51735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4" name="object 2"/>
          <p:cNvSpPr txBox="1"/>
          <p:nvPr/>
        </p:nvSpPr>
        <p:spPr>
          <a:xfrm>
            <a:off x="441451" y="5558052"/>
            <a:ext cx="6870065" cy="1471557"/>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dirty="0" smtClean="0"/>
              <a:t>apple cider brined grilled pork chops</a:t>
            </a:r>
          </a:p>
          <a:p>
            <a:pPr marL="12700">
              <a:lnSpc>
                <a:spcPts val="1860"/>
              </a:lnSpc>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r>
              <a:rPr lang="en-US" sz="1000" b="1" spc="-5" dirty="0" smtClean="0">
                <a:solidFill>
                  <a:srgbClr val="231F20"/>
                </a:solidFill>
                <a:cs typeface="Arial"/>
              </a:rPr>
              <a:t>ingredients: </a:t>
            </a:r>
            <a:r>
              <a:rPr lang="en-US" sz="950" b="1" dirty="0" smtClean="0"/>
              <a:t>apple cider, salt, black pepper, garlic, franks hot sauce, pork chops</a:t>
            </a:r>
            <a:r>
              <a:rPr lang="en-US" sz="1000" dirty="0"/>
              <a:t/>
            </a:r>
            <a:br>
              <a:rPr lang="en-US" sz="1000" dirty="0"/>
            </a:br>
            <a:endParaRPr lang="en-US" sz="1000" dirty="0" smtClean="0"/>
          </a:p>
          <a:p>
            <a:r>
              <a:rPr lang="en-US" sz="1000" b="1" spc="15" dirty="0" smtClean="0">
                <a:solidFill>
                  <a:srgbClr val="231F20"/>
                </a:solidFill>
                <a:cs typeface="Arial"/>
              </a:rPr>
              <a:t>nutritional information:</a:t>
            </a:r>
            <a:endParaRPr lang="en-US" sz="1000" dirty="0">
              <a:cs typeface="Arial"/>
            </a:endParaRPr>
          </a:p>
        </p:txBody>
      </p:sp>
      <p:graphicFrame>
        <p:nvGraphicFramePr>
          <p:cNvPr id="35" name="object 3"/>
          <p:cNvGraphicFramePr>
            <a:graphicFrameLocks noGrp="1"/>
          </p:cNvGraphicFramePr>
          <p:nvPr>
            <p:extLst>
              <p:ext uri="{D42A27DB-BD31-4B8C-83A1-F6EECF244321}">
                <p14:modId xmlns:p14="http://schemas.microsoft.com/office/powerpoint/2010/main" val="2568698344"/>
              </p:ext>
            </p:extLst>
          </p:nvPr>
        </p:nvGraphicFramePr>
        <p:xfrm>
          <a:off x="441445" y="706769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6" name="object 2"/>
          <p:cNvSpPr txBox="1"/>
          <p:nvPr/>
        </p:nvSpPr>
        <p:spPr>
          <a:xfrm>
            <a:off x="444499" y="7427580"/>
            <a:ext cx="6870065" cy="1538242"/>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sz="1600" b="1" dirty="0" smtClean="0"/>
              <a:t>south african shrimp piri piri skewers</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smtClean="0"/>
              <a:t>serrano chili peppers, shrimp, cilantro garlic, paprika, lime juice, red wine vinegar, salt, olive oil </a:t>
            </a:r>
            <a:endParaRPr lang="en-US" sz="950" b="1" spc="-5" dirty="0" smtClean="0">
              <a:solidFill>
                <a:srgbClr val="231F20"/>
              </a:solidFill>
              <a:cs typeface="Arial"/>
            </a:endParaRPr>
          </a:p>
          <a:p>
            <a:pPr marL="12700">
              <a:lnSpc>
                <a:spcPts val="1180"/>
              </a:lnSpc>
            </a:pPr>
            <a:r>
              <a:rPr lang="en-US" sz="1000" dirty="0" smtClean="0">
                <a:solidFill>
                  <a:srgbClr val="FF0000"/>
                </a:solidFill>
                <a:cs typeface="Microsoft Sans Serif"/>
              </a:rPr>
              <a:t>contains: shellfish </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7" name="object 3"/>
          <p:cNvGraphicFramePr>
            <a:graphicFrameLocks noGrp="1"/>
          </p:cNvGraphicFramePr>
          <p:nvPr>
            <p:extLst>
              <p:ext uri="{D42A27DB-BD31-4B8C-83A1-F6EECF244321}">
                <p14:modId xmlns:p14="http://schemas.microsoft.com/office/powerpoint/2010/main" val="878510582"/>
              </p:ext>
            </p:extLst>
          </p:nvPr>
        </p:nvGraphicFramePr>
        <p:xfrm>
          <a:off x="441445" y="896183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3692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5349" y="-88167"/>
            <a:ext cx="6870065" cy="1333057"/>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r>
              <a:rPr lang="en-US" sz="1600" b="1" dirty="0" smtClean="0"/>
              <a:t>grilled brazilian salt rubbed steak</a:t>
            </a:r>
            <a:r>
              <a:rPr lang="en-US" sz="1600" dirty="0"/>
              <a:t/>
            </a:r>
            <a:br>
              <a:rPr lang="en-US" sz="1600" dirty="0"/>
            </a:b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1000" b="1" spc="-5" dirty="0" smtClean="0">
                <a:solidFill>
                  <a:srgbClr val="231F20"/>
                </a:solidFill>
                <a:cs typeface="Arial"/>
              </a:rPr>
              <a:t>sirloin beef, salt</a:t>
            </a:r>
          </a:p>
          <a:p>
            <a:pPr marL="12700">
              <a:lnSpc>
                <a:spcPct val="100000"/>
              </a:lnSpc>
              <a:spcBef>
                <a:spcPts val="40"/>
              </a:spcBef>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927096188"/>
              </p:ext>
            </p:extLst>
          </p:nvPr>
        </p:nvGraphicFramePr>
        <p:xfrm>
          <a:off x="444493" y="128490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12" name="Footer Placeholder 7">
            <a:extLst>
              <a:ext uri="{FF2B5EF4-FFF2-40B4-BE49-F238E27FC236}">
                <a16:creationId xmlns:a16="http://schemas.microsoft.com/office/drawing/2014/main" id="{E06855F6-9D06-43FC-B201-41061B58C7C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30" name="object 2"/>
          <p:cNvSpPr txBox="1"/>
          <p:nvPr/>
        </p:nvSpPr>
        <p:spPr>
          <a:xfrm>
            <a:off x="438397" y="1654572"/>
            <a:ext cx="6870065" cy="156901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smtClean="0"/>
              <a:t>honey miso grilled salmon</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salmon, miso paste, honey, mirin, ginger, rice wine, chives</a:t>
            </a: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soy</a:t>
            </a:r>
          </a:p>
          <a:p>
            <a:pPr marL="12700">
              <a:lnSpc>
                <a:spcPts val="1180"/>
              </a:lnSpc>
            </a:pPr>
            <a:endParaRPr lang="en-US" sz="1000" b="1"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1" name="object 3"/>
          <p:cNvGraphicFramePr>
            <a:graphicFrameLocks noGrp="1"/>
          </p:cNvGraphicFramePr>
          <p:nvPr>
            <p:extLst>
              <p:ext uri="{D42A27DB-BD31-4B8C-83A1-F6EECF244321}">
                <p14:modId xmlns:p14="http://schemas.microsoft.com/office/powerpoint/2010/main" val="3575103539"/>
              </p:ext>
            </p:extLst>
          </p:nvPr>
        </p:nvGraphicFramePr>
        <p:xfrm>
          <a:off x="444493" y="333692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2" name="object 2"/>
          <p:cNvSpPr txBox="1"/>
          <p:nvPr/>
        </p:nvSpPr>
        <p:spPr>
          <a:xfrm>
            <a:off x="444499" y="3616504"/>
            <a:ext cx="6870065" cy="1792157"/>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freekeh, kale, brussels sprouts salad, pomegranate</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 </a:t>
            </a:r>
            <a:endParaRPr lang="en-US" sz="1000" spc="65" dirty="0">
              <a:solidFill>
                <a:srgbClr val="231F20"/>
              </a:solidFill>
              <a:cs typeface="Calibri"/>
            </a:endParaRPr>
          </a:p>
          <a:p>
            <a:pPr marL="12700">
              <a:lnSpc>
                <a:spcPts val="1140"/>
              </a:lnSpc>
            </a:pPr>
            <a:r>
              <a:rPr lang="en-US" sz="950" dirty="0" smtClean="0">
                <a:cs typeface="Calibri"/>
              </a:rPr>
              <a:t>vegan </a:t>
            </a: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lemon juice, dijon mustard, salt, black pepper, chili powder, cumin, dill weed, oregano, canola oil, freekeh, kale, brussels sprouts, olive oil, bell peppers, cannellini beans, cucumbers, pomegranate seeds</a:t>
            </a:r>
            <a:endParaRPr lang="en-US" sz="950" b="1" spc="-5" dirty="0" smtClean="0">
              <a:solidFill>
                <a:srgbClr val="231F20"/>
              </a:solidFill>
              <a:cs typeface="Arial"/>
            </a:endParaRPr>
          </a:p>
          <a:p>
            <a:pPr marL="12700">
              <a:lnSpc>
                <a:spcPts val="1180"/>
              </a:lnSpc>
            </a:pPr>
            <a:r>
              <a:rPr lang="en-US" sz="950" dirty="0" smtClean="0">
                <a:solidFill>
                  <a:srgbClr val="FF0000"/>
                </a:solidFill>
                <a:cs typeface="Microsoft Sans Serif"/>
              </a:rPr>
              <a:t>contains: wheat</a:t>
            </a:r>
          </a:p>
          <a:p>
            <a:pPr marL="12700">
              <a:lnSpc>
                <a:spcPts val="1180"/>
              </a:lnSpc>
            </a:pPr>
            <a:endParaRPr lang="en-US" sz="950" b="1" dirty="0">
              <a:cs typeface="Arial"/>
            </a:endParaRPr>
          </a:p>
          <a:p>
            <a:pPr marL="12700">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3" name="object 3"/>
          <p:cNvGraphicFramePr>
            <a:graphicFrameLocks noGrp="1"/>
          </p:cNvGraphicFramePr>
          <p:nvPr>
            <p:extLst>
              <p:ext uri="{D42A27DB-BD31-4B8C-83A1-F6EECF244321}">
                <p14:modId xmlns:p14="http://schemas.microsoft.com/office/powerpoint/2010/main" val="1275089380"/>
              </p:ext>
            </p:extLst>
          </p:nvPr>
        </p:nvGraphicFramePr>
        <p:xfrm>
          <a:off x="435349" y="540688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4" name="object 2"/>
          <p:cNvSpPr txBox="1"/>
          <p:nvPr/>
        </p:nvSpPr>
        <p:spPr>
          <a:xfrm>
            <a:off x="438403" y="5651010"/>
            <a:ext cx="6870065" cy="1651093"/>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herb grilled asparagus</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 </a:t>
            </a:r>
            <a:endParaRPr lang="en-US" sz="1000" spc="65" dirty="0">
              <a:solidFill>
                <a:srgbClr val="231F20"/>
              </a:solidFill>
              <a:cs typeface="Calibri"/>
            </a:endParaRPr>
          </a:p>
          <a:p>
            <a:pPr marL="12700">
              <a:lnSpc>
                <a:spcPts val="1140"/>
              </a:lnSpc>
            </a:pPr>
            <a:r>
              <a:rPr lang="en-US" sz="950" dirty="0" smtClean="0">
                <a:cs typeface="Calibri"/>
              </a:rPr>
              <a:t>vegan </a:t>
            </a:r>
            <a:endParaRPr lang="en-US" sz="950" dirty="0">
              <a:cs typeface="Calibri"/>
            </a:endParaRPr>
          </a:p>
          <a:p>
            <a:pPr marL="12700">
              <a:lnSpc>
                <a:spcPts val="1180"/>
              </a:lnSpc>
            </a:pPr>
            <a:endParaRPr lang="en-US" sz="1000" b="1" spc="-5" dirty="0" smtClean="0">
              <a:solidFill>
                <a:srgbClr val="231F20"/>
              </a:solidFill>
              <a:cs typeface="Arial"/>
            </a:endParaRPr>
          </a:p>
          <a:p>
            <a:pPr marL="12700">
              <a:lnSpc>
                <a:spcPts val="1180"/>
              </a:lnSpc>
            </a:pPr>
            <a:r>
              <a:rPr lang="en-US" sz="1000" b="1" spc="-5" dirty="0" smtClean="0">
                <a:solidFill>
                  <a:srgbClr val="231F20"/>
                </a:solidFill>
                <a:cs typeface="Arial"/>
              </a:rPr>
              <a:t>ingredients</a:t>
            </a:r>
            <a:r>
              <a:rPr lang="en-US" sz="1000" b="1" spc="-5" dirty="0">
                <a:solidFill>
                  <a:srgbClr val="231F20"/>
                </a:solidFill>
                <a:cs typeface="Arial"/>
              </a:rPr>
              <a:t>: </a:t>
            </a:r>
            <a:r>
              <a:rPr lang="nb-NO" sz="950" b="1" dirty="0" smtClean="0"/>
              <a:t>butter, garlic, asparagus, salt, vegetable base, rosemary</a:t>
            </a:r>
            <a:endParaRPr lang="en-US" sz="1000" dirty="0" smtClean="0">
              <a:solidFill>
                <a:srgbClr val="FF0000"/>
              </a:solidFill>
              <a:cs typeface="Microsoft Sans Serif"/>
            </a:endParaRPr>
          </a:p>
          <a:p>
            <a:pPr marL="12700">
              <a:lnSpc>
                <a:spcPts val="1180"/>
              </a:lnSpc>
            </a:pPr>
            <a:r>
              <a:rPr lang="en-US" sz="1000" dirty="0" smtClean="0">
                <a:solidFill>
                  <a:srgbClr val="FF0000"/>
                </a:solidFill>
                <a:cs typeface="Microsoft Sans Serif"/>
              </a:rPr>
              <a:t>contains</a:t>
            </a:r>
            <a:r>
              <a:rPr lang="en-US" sz="1000" dirty="0">
                <a:solidFill>
                  <a:srgbClr val="FF0000"/>
                </a:solidFill>
                <a:cs typeface="Microsoft Sans Serif"/>
              </a:rPr>
              <a:t>: </a:t>
            </a:r>
            <a:r>
              <a:rPr lang="en-US" sz="1000" dirty="0" smtClean="0">
                <a:solidFill>
                  <a:srgbClr val="FF0000"/>
                </a:solidFill>
                <a:cs typeface="Microsoft Sans Serif"/>
              </a:rPr>
              <a:t>milk</a:t>
            </a:r>
          </a:p>
          <a:p>
            <a:pPr marL="12700">
              <a:lnSpc>
                <a:spcPts val="118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5" name="object 3"/>
          <p:cNvGraphicFramePr>
            <a:graphicFrameLocks noGrp="1"/>
          </p:cNvGraphicFramePr>
          <p:nvPr>
            <p:extLst>
              <p:ext uri="{D42A27DB-BD31-4B8C-83A1-F6EECF244321}">
                <p14:modId xmlns:p14="http://schemas.microsoft.com/office/powerpoint/2010/main" val="1127613506"/>
              </p:ext>
            </p:extLst>
          </p:nvPr>
        </p:nvGraphicFramePr>
        <p:xfrm>
          <a:off x="435349" y="73072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6" name="object 2"/>
          <p:cNvSpPr txBox="1"/>
          <p:nvPr/>
        </p:nvSpPr>
        <p:spPr>
          <a:xfrm>
            <a:off x="438403" y="7656788"/>
            <a:ext cx="6870065" cy="1497205"/>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baja grilled shrimp</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en-US" sz="950" b="1" dirty="0" smtClean="0"/>
              <a:t>lime juice, salt, red pepper, shrimp, cumin, black pepper, cilantro, canola oil</a:t>
            </a:r>
          </a:p>
          <a:p>
            <a:pPr marL="12700">
              <a:lnSpc>
                <a:spcPts val="1180"/>
              </a:lnSpc>
            </a:pPr>
            <a:r>
              <a:rPr lang="en-US" sz="1000" dirty="0" smtClean="0">
                <a:solidFill>
                  <a:srgbClr val="FF0000"/>
                </a:solidFill>
                <a:cs typeface="Microsoft Sans Serif"/>
              </a:rPr>
              <a:t>contains</a:t>
            </a:r>
            <a:r>
              <a:rPr lang="en-US" sz="1000" dirty="0">
                <a:solidFill>
                  <a:srgbClr val="FF0000"/>
                </a:solidFill>
                <a:cs typeface="Microsoft Sans Serif"/>
              </a:rPr>
              <a:t>: </a:t>
            </a:r>
            <a:r>
              <a:rPr lang="en-US" sz="1000" dirty="0" smtClean="0">
                <a:solidFill>
                  <a:srgbClr val="FF0000"/>
                </a:solidFill>
                <a:cs typeface="Microsoft Sans Serif"/>
              </a:rPr>
              <a:t>shellfish</a:t>
            </a:r>
          </a:p>
          <a:p>
            <a:pPr marL="12700">
              <a:lnSpc>
                <a:spcPts val="1180"/>
              </a:lnSpc>
            </a:pPr>
            <a:endParaRPr lang="en-US" sz="1000" b="1"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7" name="object 3"/>
          <p:cNvGraphicFramePr>
            <a:graphicFrameLocks noGrp="1"/>
          </p:cNvGraphicFramePr>
          <p:nvPr>
            <p:extLst>
              <p:ext uri="{D42A27DB-BD31-4B8C-83A1-F6EECF244321}">
                <p14:modId xmlns:p14="http://schemas.microsoft.com/office/powerpoint/2010/main" val="2727013290"/>
              </p:ext>
            </p:extLst>
          </p:nvPr>
        </p:nvGraphicFramePr>
        <p:xfrm>
          <a:off x="435349" y="915399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8370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12" name="Footer Placeholder 7">
            <a:extLst>
              <a:ext uri="{FF2B5EF4-FFF2-40B4-BE49-F238E27FC236}">
                <a16:creationId xmlns:a16="http://schemas.microsoft.com/office/drawing/2014/main" id="{E06855F6-9D06-43FC-B201-41061B58C7C0}"/>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30" name="object 2"/>
          <p:cNvSpPr txBox="1"/>
          <p:nvPr/>
        </p:nvSpPr>
        <p:spPr>
          <a:xfrm>
            <a:off x="314379" y="-115923"/>
            <a:ext cx="6870065" cy="156901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smtClean="0"/>
              <a:t>teriyaki chicken</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mirin, soy sauce, sugar, ginger, green onions, sherry wine, chicken thigh, cornstarch</a:t>
            </a: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soy, wheat</a:t>
            </a:r>
          </a:p>
          <a:p>
            <a:pPr marL="12700">
              <a:lnSpc>
                <a:spcPts val="1180"/>
              </a:lnSpc>
            </a:pPr>
            <a:endParaRPr lang="en-US" sz="1000" b="1" dirty="0" smtClean="0">
              <a:solidFill>
                <a:srgbClr val="FF0000"/>
              </a:solidFill>
              <a:cs typeface="Microsoft Sans Serif"/>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31" name="object 3"/>
          <p:cNvGraphicFramePr>
            <a:graphicFrameLocks noGrp="1"/>
          </p:cNvGraphicFramePr>
          <p:nvPr>
            <p:extLst>
              <p:ext uri="{D42A27DB-BD31-4B8C-83A1-F6EECF244321}">
                <p14:modId xmlns:p14="http://schemas.microsoft.com/office/powerpoint/2010/main" val="473938208"/>
              </p:ext>
            </p:extLst>
          </p:nvPr>
        </p:nvGraphicFramePr>
        <p:xfrm>
          <a:off x="301746" y="149477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2"/>
          <p:cNvSpPr txBox="1"/>
          <p:nvPr/>
        </p:nvSpPr>
        <p:spPr>
          <a:xfrm>
            <a:off x="304800" y="1858029"/>
            <a:ext cx="6870065" cy="156901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smtClean="0"/>
              <a:t>plancha seared striped bass, roasted tomato</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serrano chili peppers, tomatoes, garlic, salt, cilantro, lemon juice, lime juice, striped bass, black pepper</a:t>
            </a:r>
            <a:endParaRPr lang="en-US" sz="950" b="1" spc="-5" dirty="0" smtClean="0">
              <a:solidFill>
                <a:srgbClr val="231F20"/>
              </a:solidFill>
              <a:cs typeface="Arial"/>
            </a:endParaRP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fish</a:t>
            </a:r>
          </a:p>
          <a:p>
            <a:pPr marL="12700">
              <a:lnSpc>
                <a:spcPts val="1180"/>
              </a:lnSpc>
            </a:pPr>
            <a:endParaRPr lang="en-US" sz="1000" b="1" dirty="0" smtClean="0">
              <a:solidFill>
                <a:srgbClr val="FF0000"/>
              </a:solidFill>
              <a:cs typeface="Microsoft Sans Serif"/>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146808676"/>
              </p:ext>
            </p:extLst>
          </p:nvPr>
        </p:nvGraphicFramePr>
        <p:xfrm>
          <a:off x="301746" y="342151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2"/>
          <p:cNvSpPr txBox="1"/>
          <p:nvPr/>
        </p:nvSpPr>
        <p:spPr>
          <a:xfrm>
            <a:off x="304800" y="3678093"/>
            <a:ext cx="6870065" cy="156901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smtClean="0"/>
              <a:t>chipotle marinated skirt steak</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orange juice, canola oil, garlic, chipotle peppers, vinegar, cornstarch, onion, garlic, spices, honey, salt, cilantro, lime juice, beef</a:t>
            </a:r>
          </a:p>
          <a:p>
            <a:pPr marL="12700">
              <a:lnSpc>
                <a:spcPts val="1180"/>
              </a:lnSpc>
            </a:pPr>
            <a:endParaRPr lang="en-US" sz="950" b="1" dirty="0" smtClean="0"/>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456578788"/>
              </p:ext>
            </p:extLst>
          </p:nvPr>
        </p:nvGraphicFramePr>
        <p:xfrm>
          <a:off x="304800" y="527386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2"/>
          <p:cNvSpPr txBox="1"/>
          <p:nvPr/>
        </p:nvSpPr>
        <p:spPr>
          <a:xfrm>
            <a:off x="304800" y="5562809"/>
            <a:ext cx="6870065" cy="1722908"/>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a:t>m</a:t>
            </a:r>
            <a:r>
              <a:rPr lang="en-US" b="1" dirty="0" smtClean="0"/>
              <a:t>alaysian shrimp satay, spicy pepper glaze</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5oz </a:t>
            </a:r>
            <a:endParaRPr lang="en-US" sz="1000" spc="65" dirty="0">
              <a:solidFill>
                <a:srgbClr val="231F20"/>
              </a:solidFill>
              <a:cs typeface="Calibri"/>
            </a:endParaRP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shrimp, coriander, garlic, ginger, cayenne pepper, basil, mint, soy sauce, black pepper, canola oil, sugar, apple cider vinegar, red chili pepper</a:t>
            </a:r>
            <a:endParaRPr lang="en-US" sz="950" b="1" spc="-5" dirty="0" smtClean="0">
              <a:solidFill>
                <a:srgbClr val="231F20"/>
              </a:solidFill>
              <a:cs typeface="Arial"/>
            </a:endParaRP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shellfish, soy, wheat</a:t>
            </a:r>
          </a:p>
          <a:p>
            <a:pPr marL="12700">
              <a:lnSpc>
                <a:spcPts val="1180"/>
              </a:lnSpc>
            </a:pPr>
            <a:endParaRPr lang="en-US" sz="1000" b="1" dirty="0" smtClean="0">
              <a:solidFill>
                <a:srgbClr val="FF0000"/>
              </a:solidFill>
              <a:cs typeface="Microsoft Sans Serif"/>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1289584422"/>
              </p:ext>
            </p:extLst>
          </p:nvPr>
        </p:nvGraphicFramePr>
        <p:xfrm>
          <a:off x="297392" y="731036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2"/>
          <p:cNvSpPr txBox="1"/>
          <p:nvPr/>
        </p:nvSpPr>
        <p:spPr>
          <a:xfrm>
            <a:off x="318734" y="7505769"/>
            <a:ext cx="6870065" cy="1710084"/>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spcBef>
                <a:spcPts val="165"/>
              </a:spcBef>
            </a:pPr>
            <a:r>
              <a:rPr lang="en-US" b="1" dirty="0" smtClean="0"/>
              <a:t>pesto yukon gold potato salad</a:t>
            </a:r>
          </a:p>
          <a:p>
            <a:pPr marL="12700">
              <a:spcBef>
                <a:spcPts val="165"/>
              </a:spcBef>
            </a:pPr>
            <a:r>
              <a:rPr lang="en-US" sz="1000" spc="75" dirty="0" smtClean="0">
                <a:solidFill>
                  <a:srgbClr val="231F20"/>
                </a:solidFill>
                <a:cs typeface="Calibri"/>
              </a:rPr>
              <a:t>serving </a:t>
            </a:r>
            <a:r>
              <a:rPr lang="en-US" sz="1000" spc="70" dirty="0">
                <a:solidFill>
                  <a:srgbClr val="231F20"/>
                </a:solidFill>
                <a:cs typeface="Calibri"/>
              </a:rPr>
              <a:t>size: 4</a:t>
            </a:r>
            <a:r>
              <a:rPr lang="en-US" sz="1000" spc="70" dirty="0" smtClean="0">
                <a:solidFill>
                  <a:srgbClr val="231F20"/>
                </a:solidFill>
                <a:cs typeface="Calibri"/>
              </a:rPr>
              <a:t>oz </a:t>
            </a:r>
            <a:endParaRPr lang="en-US" sz="1000" spc="65" dirty="0">
              <a:solidFill>
                <a:srgbClr val="231F20"/>
              </a:solidFill>
              <a:cs typeface="Calibri"/>
            </a:endParaRPr>
          </a:p>
          <a:p>
            <a:pPr marL="12700">
              <a:lnSpc>
                <a:spcPts val="1140"/>
              </a:lnSpc>
            </a:pPr>
            <a:r>
              <a:rPr lang="en-US" sz="950" dirty="0" smtClean="0">
                <a:cs typeface="Calibri"/>
              </a:rPr>
              <a:t>vegetarian</a:t>
            </a:r>
          </a:p>
          <a:p>
            <a:pPr marL="12700">
              <a:lnSpc>
                <a:spcPts val="1140"/>
              </a:lnSpc>
            </a:pPr>
            <a:endParaRPr lang="en-US" sz="950" b="1" dirty="0" smtClean="0">
              <a:cs typeface="Calibri"/>
            </a:endParaRPr>
          </a:p>
          <a:p>
            <a:pPr marL="12700">
              <a:lnSpc>
                <a:spcPts val="1180"/>
              </a:lnSpc>
            </a:pPr>
            <a:r>
              <a:rPr lang="en-US" sz="950" b="1" spc="-5" dirty="0" smtClean="0">
                <a:solidFill>
                  <a:srgbClr val="231F20"/>
                </a:solidFill>
                <a:cs typeface="Arial"/>
              </a:rPr>
              <a:t>ingredients: </a:t>
            </a:r>
            <a:r>
              <a:rPr lang="en-US" sz="950" b="1" dirty="0" smtClean="0"/>
              <a:t>red potatoes, salt, black pepper, canola oil, basil, parmesan cheese, garlic, salt, corn, bell peppers, olive oil</a:t>
            </a:r>
            <a:endParaRPr lang="en-US" sz="950" b="1" spc="-5" dirty="0" smtClean="0">
              <a:solidFill>
                <a:srgbClr val="231F20"/>
              </a:solidFill>
              <a:cs typeface="Arial"/>
            </a:endParaRPr>
          </a:p>
          <a:p>
            <a:pPr marL="12700">
              <a:lnSpc>
                <a:spcPts val="1180"/>
              </a:lnSpc>
            </a:pPr>
            <a:r>
              <a:rPr lang="en-US" sz="950" dirty="0" smtClean="0">
                <a:solidFill>
                  <a:srgbClr val="FF0000"/>
                </a:solidFill>
                <a:cs typeface="Microsoft Sans Serif"/>
              </a:rPr>
              <a:t>contains</a:t>
            </a:r>
            <a:r>
              <a:rPr lang="en-US" sz="1000" dirty="0" smtClean="0">
                <a:solidFill>
                  <a:srgbClr val="FF0000"/>
                </a:solidFill>
                <a:cs typeface="Microsoft Sans Serif"/>
              </a:rPr>
              <a:t>: milk, soy</a:t>
            </a:r>
          </a:p>
          <a:p>
            <a:pPr marL="12700">
              <a:lnSpc>
                <a:spcPts val="1180"/>
              </a:lnSpc>
            </a:pPr>
            <a:endParaRPr lang="en-US" sz="1000" b="1" dirty="0" smtClean="0">
              <a:solidFill>
                <a:srgbClr val="FF0000"/>
              </a:solidFill>
              <a:cs typeface="Microsoft Sans Serif"/>
            </a:endParaRPr>
          </a:p>
          <a:p>
            <a:pPr marL="12700">
              <a:lnSpc>
                <a:spcPts val="118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736395930"/>
              </p:ext>
            </p:extLst>
          </p:nvPr>
        </p:nvGraphicFramePr>
        <p:xfrm>
          <a:off x="314379" y="920015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36191">
                  <a:extLst>
                    <a:ext uri="{9D8B030D-6E8A-4147-A177-3AD203B41FA5}">
                      <a16:colId xmlns:a16="http://schemas.microsoft.com/office/drawing/2014/main" val="1954720281"/>
                    </a:ext>
                  </a:extLst>
                </a:gridCol>
                <a:gridCol w="612643">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011908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568361"/>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classic </a:t>
            </a:r>
            <a:r>
              <a:rPr lang="en-US" sz="1600" b="1" spc="-25" dirty="0" err="1" smtClean="0">
                <a:solidFill>
                  <a:srgbClr val="231F20"/>
                </a:solidFill>
                <a:cs typeface="Arial"/>
              </a:rPr>
              <a:t>caesar</a:t>
            </a:r>
            <a:r>
              <a:rPr lang="en-US" sz="1600" b="1" spc="-25" dirty="0" smtClean="0">
                <a:solidFill>
                  <a:srgbClr val="231F20"/>
                </a:solidFill>
                <a:cs typeface="Arial"/>
              </a:rPr>
              <a:t> salad, grilled chicken</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10oz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romaine lettuce, parmesan cheese, croutons, chicken breast, salt, pepper, canola oil</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3554160960"/>
              </p:ext>
            </p:extLst>
          </p:nvPr>
        </p:nvGraphicFramePr>
        <p:xfrm>
          <a:off x="538082" y="1680111"/>
          <a:ext cx="3746502" cy="603976"/>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217274">
                <a:tc>
                  <a:txBody>
                    <a:bodyPr/>
                    <a:lstStyle/>
                    <a:p>
                      <a:pPr algn="ctr">
                        <a:lnSpc>
                          <a:spcPct val="100000"/>
                        </a:lnSpc>
                        <a:spcBef>
                          <a:spcPts val="300"/>
                        </a:spcBef>
                      </a:pPr>
                      <a:r>
                        <a:rPr lang="en-US" sz="700" dirty="0" smtClean="0">
                          <a:latin typeface="Calibri"/>
                          <a:cs typeface="Calibri"/>
                        </a:rPr>
                        <a:t>410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52046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baby kale &amp; avocado salad, cashews, fennel slaw, lemon vinaigrette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12oz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vegetarian</a:t>
            </a:r>
          </a:p>
          <a:p>
            <a:pPr marL="12700">
              <a:lnSpc>
                <a:spcPts val="1140"/>
              </a:lnSpc>
            </a:pPr>
            <a:endParaRPr lang="en-US" sz="1000" spc="70" dirty="0">
              <a:solidFill>
                <a:srgbClr val="231F20"/>
              </a:solidFill>
              <a:cs typeface="Calibri"/>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a:t>
            </a:r>
            <a:r>
              <a:rPr lang="en-US" sz="1000" b="1" spc="-5" dirty="0" smtClean="0">
                <a:solidFill>
                  <a:srgbClr val="231F20"/>
                </a:solidFill>
                <a:cs typeface="Arial"/>
              </a:rPr>
              <a:t>marinated chickpeas, shaved fennel slaw, lemon vinaigrette, cashews, kale, avocado, parmesan cheese</a:t>
            </a:r>
            <a:endParaRPr lang="en-US" sz="1000" b="1" spc="-5" dirty="0">
              <a:solidFill>
                <a:srgbClr val="231F20"/>
              </a:solidFill>
              <a:cs typeface="Arial"/>
            </a:endParaRPr>
          </a:p>
          <a:p>
            <a:pPr marL="12700">
              <a:lnSpc>
                <a:spcPts val="1140"/>
              </a:lnSpc>
            </a:pPr>
            <a:r>
              <a:rPr lang="en-US" sz="1000" spc="-5" dirty="0">
                <a:solidFill>
                  <a:srgbClr val="FF0000"/>
                </a:solidFill>
                <a:cs typeface="Arial"/>
              </a:rPr>
              <a:t>contains: milk, tree nuts</a:t>
            </a: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nvPr>
        </p:nvGraphicFramePr>
        <p:xfrm>
          <a:off x="538082" y="378416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468727"/>
            <a:ext cx="6744334" cy="1487587"/>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harissa grilled salmon &amp; charred cauliflower salad w/ toasted sesame, cilantro mint chutney</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12oz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harissa vinaigrette, grilled salmon, grilled cauliflower steak, cilantro minty chutney, sugar snap peas, lettuce, sesame seeds, radish</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fish</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538082" y="602744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755854"/>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kale </a:t>
            </a:r>
            <a:r>
              <a:rPr lang="en-US" sz="1600" b="1" spc="-25" dirty="0" err="1" smtClean="0">
                <a:solidFill>
                  <a:srgbClr val="231F20"/>
                </a:solidFill>
                <a:cs typeface="Arial"/>
              </a:rPr>
              <a:t>caesar</a:t>
            </a:r>
            <a:r>
              <a:rPr lang="en-US" sz="1600" b="1" spc="-25" dirty="0" smtClean="0">
                <a:solidFill>
                  <a:srgbClr val="231F20"/>
                </a:solidFill>
                <a:cs typeface="Arial"/>
              </a:rPr>
              <a:t>, grilled chicken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10oz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grilled chicken breast croutons, parmesan cheese, kale, lettuce, soft tofu, </a:t>
            </a:r>
            <a:r>
              <a:rPr lang="en-US" sz="1000" b="1" spc="-5" dirty="0" err="1" smtClean="0">
                <a:solidFill>
                  <a:srgbClr val="231F20"/>
                </a:solidFill>
                <a:cs typeface="Arial"/>
              </a:rPr>
              <a:t>caesar</a:t>
            </a:r>
            <a:r>
              <a:rPr lang="en-US" sz="1000" b="1" spc="-5" dirty="0" smtClean="0">
                <a:solidFill>
                  <a:srgbClr val="231F20"/>
                </a:solidFill>
                <a:cs typeface="Arial"/>
              </a:rPr>
              <a:t> dressing</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milk,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80370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61506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121041"/>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763178"/>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quinoa spinach salad, feta, chickpeas, </a:t>
            </a:r>
            <a:r>
              <a:rPr lang="en-US" sz="1600" b="1" spc="-25" dirty="0" err="1" smtClean="0">
                <a:solidFill>
                  <a:srgbClr val="231F20"/>
                </a:solidFill>
                <a:cs typeface="Arial"/>
              </a:rPr>
              <a:t>pepitas</a:t>
            </a:r>
            <a:r>
              <a:rPr lang="en-US" sz="1600" b="1" spc="-25" dirty="0" smtClean="0">
                <a:solidFill>
                  <a:srgbClr val="231F20"/>
                </a:solidFill>
                <a:cs typeface="Arial"/>
              </a:rPr>
              <a:t>, tahini dressing</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12oz</a:t>
            </a:r>
          </a:p>
          <a:p>
            <a:pPr marL="12700">
              <a:lnSpc>
                <a:spcPts val="1140"/>
              </a:lnSpc>
            </a:pPr>
            <a:r>
              <a:rPr lang="en-US" sz="1000" spc="70" dirty="0" smtClean="0">
                <a:solidFill>
                  <a:srgbClr val="231F20"/>
                </a:solidFill>
                <a:cs typeface="Calibri"/>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smtClean="0">
                <a:solidFill>
                  <a:srgbClr val="231F20"/>
                </a:solidFill>
                <a:cs typeface="Arial"/>
              </a:rPr>
              <a:t>ingredients: spinach, quinoa, garbanzo beans, tomatoes, basil, garlic, salt, canola oil, parsley, cilantro, green onions, feta cheese, pumpkin seeds, lemon tahini dressing</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1450245621"/>
              </p:ext>
            </p:extLst>
          </p:nvPr>
        </p:nvGraphicFramePr>
        <p:xfrm>
          <a:off x="538082" y="216502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805513"/>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texas</a:t>
            </a:r>
            <a:r>
              <a:rPr lang="en-US" sz="1600" b="1" spc="-25" dirty="0" smtClean="0">
                <a:solidFill>
                  <a:srgbClr val="231F20"/>
                </a:solidFill>
                <a:cs typeface="Arial"/>
              </a:rPr>
              <a:t> salad, grilled cilantro lime flank steak, cheddar, </a:t>
            </a:r>
            <a:r>
              <a:rPr lang="en-US" sz="1600" b="1" spc="-25" dirty="0" err="1" smtClean="0">
                <a:solidFill>
                  <a:srgbClr val="231F20"/>
                </a:solidFill>
                <a:cs typeface="Arial"/>
              </a:rPr>
              <a:t>pico</a:t>
            </a:r>
            <a:r>
              <a:rPr lang="en-US" sz="1600" b="1" spc="-25" dirty="0" smtClean="0">
                <a:solidFill>
                  <a:srgbClr val="231F20"/>
                </a:solidFill>
                <a:cs typeface="Arial"/>
              </a:rPr>
              <a:t> de </a:t>
            </a:r>
            <a:r>
              <a:rPr lang="en-US" sz="1600" b="1" spc="-25" dirty="0" err="1" smtClean="0">
                <a:solidFill>
                  <a:srgbClr val="231F20"/>
                </a:solidFill>
                <a:cs typeface="Arial"/>
              </a:rPr>
              <a:t>gallo</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13oz</a:t>
            </a:r>
            <a:endParaRPr lang="en-US" sz="1000" spc="70" dirty="0">
              <a:solidFill>
                <a:srgbClr val="231F20"/>
              </a:solidFill>
              <a:cs typeface="Calibri"/>
            </a:endParaRPr>
          </a:p>
          <a:p>
            <a:pPr marL="12700">
              <a:lnSpc>
                <a:spcPts val="1140"/>
              </a:lnSpc>
            </a:pPr>
            <a:endParaRPr lang="en-US" sz="1000" spc="70" dirty="0">
              <a:solidFill>
                <a:srgbClr val="231F20"/>
              </a:solidFill>
              <a:cs typeface="Calibri"/>
            </a:endParaRPr>
          </a:p>
          <a:p>
            <a:pPr marL="12700">
              <a:lnSpc>
                <a:spcPts val="1140"/>
              </a:lnSpc>
            </a:pPr>
            <a:r>
              <a:rPr lang="en-US" sz="1000" b="1" spc="-5" dirty="0" smtClean="0">
                <a:solidFill>
                  <a:srgbClr val="231F20"/>
                </a:solidFill>
                <a:cs typeface="Arial"/>
              </a:rPr>
              <a:t>ingredients: corn, black beans, chipotle pepper, canola oil, serrano peppers, cilantro, garlic, sugar, lime juice, flank steak, lettuce, cheddar cheese</a:t>
            </a:r>
          </a:p>
          <a:p>
            <a:pPr marL="12700">
              <a:lnSpc>
                <a:spcPts val="1140"/>
              </a:lnSpc>
            </a:pPr>
            <a:r>
              <a:rPr lang="en-US" sz="1000" spc="-5" dirty="0">
                <a:solidFill>
                  <a:srgbClr val="FF0000"/>
                </a:solidFill>
                <a:cs typeface="Arial"/>
              </a:rPr>
              <a:t>contains: milk</a:t>
            </a: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nvPr>
        </p:nvGraphicFramePr>
        <p:xfrm>
          <a:off x="538082" y="408314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890067"/>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turkey, avocado &amp; chipotle aioli, baguette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avocado, lettuce, tomatoes, chipotle mayonnaise, baguette, mesquite turkey breast</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 egg,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2554390924"/>
              </p:ext>
            </p:extLst>
          </p:nvPr>
        </p:nvGraphicFramePr>
        <p:xfrm>
          <a:off x="538082" y="607787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956920"/>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prosciutto, salami, asiago, banana peppers, </a:t>
            </a:r>
            <a:r>
              <a:rPr lang="en-US" sz="1600" b="1" spc="-25" dirty="0" err="1">
                <a:solidFill>
                  <a:srgbClr val="231F20"/>
                </a:solidFill>
                <a:cs typeface="Arial"/>
              </a:rPr>
              <a:t>f</a:t>
            </a:r>
            <a:r>
              <a:rPr lang="en-US" sz="1600" b="1" spc="-25" dirty="0" err="1" smtClean="0">
                <a:solidFill>
                  <a:srgbClr val="231F20"/>
                </a:solidFill>
                <a:cs typeface="Arial"/>
              </a:rPr>
              <a:t>rench</a:t>
            </a:r>
            <a:r>
              <a:rPr lang="en-US" sz="1600" b="1" spc="-25" dirty="0" smtClean="0">
                <a:solidFill>
                  <a:srgbClr val="231F20"/>
                </a:solidFill>
                <a:cs typeface="Arial"/>
              </a:rPr>
              <a:t> baguette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banana peppers, French baguette, prosciutto, salami, asiago cheese, lettuce, basil, roasted red pepper, canola oil</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823807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114992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90330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tuna salad, capers, olives, sliced egg and pickled onion, focaccia</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hard boiled egg, tuna fish, olive oil, capers, red wine vinegar, olives, green beans, roasted red pepper spread, pickled red onions, jalapenos, focaccia</a:t>
            </a:r>
          </a:p>
          <a:p>
            <a:pPr marL="12700">
              <a:lnSpc>
                <a:spcPts val="1140"/>
              </a:lnSpc>
            </a:pPr>
            <a:r>
              <a:rPr lang="en-US" sz="1000" spc="-5" dirty="0" smtClean="0">
                <a:solidFill>
                  <a:srgbClr val="FF0000"/>
                </a:solidFill>
                <a:cs typeface="Arial"/>
              </a:rPr>
              <a:t>contains: egg, fish,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nvPr>
        </p:nvGraphicFramePr>
        <p:xfrm>
          <a:off x="538082" y="218268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770874"/>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grilled vegetable, barrel aged balsamic, hummus, ciabatta</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a:t>
            </a:r>
          </a:p>
          <a:p>
            <a:pPr marL="12700">
              <a:lnSpc>
                <a:spcPts val="1140"/>
              </a:lnSpc>
            </a:pPr>
            <a:endParaRPr lang="en-US" sz="1000" spc="70" dirty="0" smtClean="0">
              <a:solidFill>
                <a:srgbClr val="231F20"/>
              </a:solidFill>
              <a:cs typeface="Calibri"/>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a:t>
            </a:r>
            <a:r>
              <a:rPr lang="en-US" sz="1000" b="1" spc="-5" dirty="0" smtClean="0">
                <a:solidFill>
                  <a:srgbClr val="231F20"/>
                </a:solidFill>
                <a:cs typeface="Arial"/>
              </a:rPr>
              <a:t>ciabatta, eggplant, onions, peppers, squash, zucchini, canola oil, salt, black pepper, garbanzo beams, lemon juice, sesame tahini paste, garlic, salt, balsamic vinegar, brown sugar, arrowroot flour, thyme, spinach</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 wheat</a:t>
            </a: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nvPr>
        </p:nvGraphicFramePr>
        <p:xfrm>
          <a:off x="538082" y="419062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84417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buffalo chicken wrap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flour tortilla, lettuce, tomatoes, celery, buffalo sauce, blue </a:t>
            </a:r>
            <a:r>
              <a:rPr lang="en-US" sz="1000" b="1" spc="-5" dirty="0" smtClean="0">
                <a:cs typeface="Arial"/>
              </a:rPr>
              <a:t>cheese, mayonnaise, </a:t>
            </a:r>
            <a:r>
              <a:rPr lang="en-US" sz="1000" b="1" spc="-5" dirty="0" smtClean="0">
                <a:solidFill>
                  <a:srgbClr val="231F20"/>
                </a:solidFill>
                <a:cs typeface="Arial"/>
              </a:rPr>
              <a:t>chicken, buttermilk, garlic, shallots, sugar, butter, flour, paprika, cayenne pepper, cumin, salt</a:t>
            </a:r>
            <a:endParaRPr lang="en-US" sz="1000" b="1" spc="-5" dirty="0" smtClean="0">
              <a:solidFill>
                <a:srgbClr val="FF0000"/>
              </a:solidFill>
              <a:cs typeface="Arial"/>
            </a:endParaRP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538082" y="616106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a:t>
                      </a:r>
                      <a:r>
                        <a:rPr lang="en-US" sz="700" dirty="0" smtClean="0">
                          <a:latin typeface="Calibri"/>
                          <a:cs typeface="Calibri"/>
                        </a:rPr>
                        <a:t>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7005509"/>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black forest ham, salami, prosciutto, provolone, roasted peppers, baguette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salami, ham, provolone, tomatoes, lettuce, bell peppers, basil, balsamic vinegar, olive oil, wheat ciabatta</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828666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2527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86945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fresh mozzarella, roasted peppers, arugula, basil pesto, focaccia</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roasted peppers, arugula, mozzarella, focaccia, canola oil, parmesan cheese, basil, salt</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nvPr>
        </p:nvGraphicFramePr>
        <p:xfrm>
          <a:off x="538082" y="214248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2871106"/>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roast beef, arugula &amp; goat cheese, seven grain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arugula, goat cheese, tomatoes, beef, seven grain roll</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 egg, milk,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538082" y="411432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700222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santa</a:t>
            </a:r>
            <a:r>
              <a:rPr lang="en-US" sz="1600" b="1" spc="-25" dirty="0" smtClean="0">
                <a:solidFill>
                  <a:srgbClr val="231F20"/>
                </a:solidFill>
                <a:cs typeface="Arial"/>
              </a:rPr>
              <a:t> </a:t>
            </a:r>
            <a:r>
              <a:rPr lang="en-US" sz="1600" b="1" spc="-25" dirty="0" err="1" smtClean="0">
                <a:solidFill>
                  <a:srgbClr val="231F20"/>
                </a:solidFill>
                <a:cs typeface="Arial"/>
              </a:rPr>
              <a:t>fe</a:t>
            </a:r>
            <a:r>
              <a:rPr lang="en-US" sz="1600" b="1" spc="-25" dirty="0" smtClean="0">
                <a:solidFill>
                  <a:srgbClr val="231F20"/>
                </a:solidFill>
                <a:cs typeface="Arial"/>
              </a:rPr>
              <a:t> turkey, pepper jack, avocado spread, </a:t>
            </a:r>
            <a:r>
              <a:rPr lang="en-US" sz="1600" b="1" spc="-25" dirty="0" err="1" smtClean="0">
                <a:solidFill>
                  <a:srgbClr val="231F20"/>
                </a:solidFill>
                <a:cs typeface="Arial"/>
              </a:rPr>
              <a:t>kaiser</a:t>
            </a:r>
            <a:r>
              <a:rPr lang="en-US" sz="1600" b="1" spc="-25" dirty="0" smtClean="0">
                <a:solidFill>
                  <a:srgbClr val="231F20"/>
                </a:solidFill>
                <a:cs typeface="Arial"/>
              </a:rPr>
              <a:t>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pepper jack, lettuce, red onions, turkey breast, </a:t>
            </a:r>
            <a:r>
              <a:rPr lang="en-US" sz="1000" b="1" spc="-5" dirty="0" err="1" smtClean="0">
                <a:solidFill>
                  <a:srgbClr val="231F20"/>
                </a:solidFill>
                <a:cs typeface="Arial"/>
              </a:rPr>
              <a:t>kaiser</a:t>
            </a:r>
            <a:r>
              <a:rPr lang="en-US" sz="1000" b="1" spc="-5" dirty="0" smtClean="0">
                <a:solidFill>
                  <a:srgbClr val="231F20"/>
                </a:solidFill>
                <a:cs typeface="Arial"/>
              </a:rPr>
              <a:t> roll, avocado, goat cheese, shallots, cayenne pepper, cilantro, salt, black pepper, lime juice </a:t>
            </a:r>
            <a:endParaRPr lang="en-US" sz="1000" b="1" spc="-5" dirty="0" smtClean="0">
              <a:solidFill>
                <a:srgbClr val="FF0000"/>
              </a:solidFill>
              <a:cs typeface="Arial"/>
            </a:endParaRP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828338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538082" y="485668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a:solidFill>
                  <a:srgbClr val="231F20"/>
                </a:solidFill>
                <a:cs typeface="Arial"/>
              </a:rPr>
              <a:t>m</a:t>
            </a:r>
            <a:r>
              <a:rPr lang="en-US" sz="1600" b="1" spc="-25" dirty="0" err="1" smtClean="0">
                <a:solidFill>
                  <a:srgbClr val="231F20"/>
                </a:solidFill>
                <a:cs typeface="Arial"/>
              </a:rPr>
              <a:t>editerranean</a:t>
            </a:r>
            <a:r>
              <a:rPr lang="en-US" sz="1600" b="1" spc="-25" dirty="0" smtClean="0">
                <a:solidFill>
                  <a:srgbClr val="231F20"/>
                </a:solidFill>
                <a:cs typeface="Arial"/>
              </a:rPr>
              <a:t> tuna salad with capers and feta, wheat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spc="70" dirty="0">
              <a:solidFill>
                <a:srgbClr val="231F20"/>
              </a:solidFill>
              <a:cs typeface="Calibri"/>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whole wheat roll, tomatoes, lettuce, tuna fish, tomatoes, feta cheese, artichoke hearts, red onion, olives, capers, lemon juice, black pepper</a:t>
            </a:r>
            <a:endParaRPr lang="en-US" sz="1000" spc="70" dirty="0">
              <a:solidFill>
                <a:srgbClr val="231F20"/>
              </a:solidFill>
              <a:cs typeface="Calibri"/>
            </a:endParaRPr>
          </a:p>
          <a:p>
            <a:pPr marL="12700">
              <a:lnSpc>
                <a:spcPts val="1140"/>
              </a:lnSpc>
            </a:pPr>
            <a:r>
              <a:rPr lang="en-US" sz="1000" spc="-5" dirty="0" smtClean="0">
                <a:solidFill>
                  <a:srgbClr val="FF0000"/>
                </a:solidFill>
                <a:cs typeface="Arial"/>
              </a:rPr>
              <a:t>contains: milk, fish, soy, wheat</a:t>
            </a:r>
            <a:endParaRPr lang="en-US" sz="1000" spc="-5" dirty="0">
              <a:solidFill>
                <a:srgbClr val="FF000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nvPr>
        </p:nvGraphicFramePr>
        <p:xfrm>
          <a:off x="538082" y="616798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137804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880062"/>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grilled chicken, provolone, roasted red peppers, </a:t>
            </a:r>
            <a:r>
              <a:rPr lang="en-US" sz="1600" b="1" spc="-25" dirty="0" err="1">
                <a:solidFill>
                  <a:srgbClr val="231F20"/>
                </a:solidFill>
                <a:cs typeface="Arial"/>
              </a:rPr>
              <a:t>f</a:t>
            </a:r>
            <a:r>
              <a:rPr lang="en-US" sz="1600" b="1" spc="-25" dirty="0" err="1" smtClean="0">
                <a:solidFill>
                  <a:srgbClr val="231F20"/>
                </a:solidFill>
                <a:cs typeface="Arial"/>
              </a:rPr>
              <a:t>rench</a:t>
            </a:r>
            <a:r>
              <a:rPr lang="en-US" sz="1600" b="1" spc="-25" dirty="0" smtClean="0">
                <a:solidFill>
                  <a:srgbClr val="231F20"/>
                </a:solidFill>
                <a:cs typeface="Arial"/>
              </a:rPr>
              <a:t> roll</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seasoned grilled chicken, French roll, lettuce, tomatoes, red peppers, provolone cheese</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nvPr>
        </p:nvGraphicFramePr>
        <p:xfrm>
          <a:off x="538082" y="205581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69586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rosemary grilled shrimp, lemon caper aioli, wheat wrap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spc="70" dirty="0">
              <a:solidFill>
                <a:srgbClr val="231F20"/>
              </a:solidFill>
              <a:cs typeface="Calibri"/>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rosemary grilled shrimp, capers, lemon juice, olive oil, garlic, mayonnaise, romaine, tomatoes, whole wheat flour tortilla</a:t>
            </a:r>
          </a:p>
          <a:p>
            <a:pPr marL="12700">
              <a:lnSpc>
                <a:spcPts val="1140"/>
              </a:lnSpc>
            </a:pPr>
            <a:r>
              <a:rPr lang="en-US" sz="1000" spc="-5" dirty="0" smtClean="0">
                <a:solidFill>
                  <a:srgbClr val="FF0000"/>
                </a:solidFill>
                <a:cs typeface="Arial"/>
              </a:rPr>
              <a:t>contains: egg, shellfish, soy, wheat</a:t>
            </a:r>
            <a:endParaRPr lang="en-US" sz="1000" spc="-5" dirty="0">
              <a:solidFill>
                <a:srgbClr val="FF000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nvPr>
        </p:nvGraphicFramePr>
        <p:xfrm>
          <a:off x="538082" y="394939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677405"/>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turkey, </a:t>
            </a:r>
            <a:r>
              <a:rPr lang="en-US" sz="1600" b="1" spc="-25" dirty="0" err="1" smtClean="0">
                <a:solidFill>
                  <a:srgbClr val="231F20"/>
                </a:solidFill>
                <a:cs typeface="Arial"/>
              </a:rPr>
              <a:t>applewood</a:t>
            </a:r>
            <a:r>
              <a:rPr lang="en-US" sz="1600" b="1" spc="-25" dirty="0" smtClean="0">
                <a:solidFill>
                  <a:srgbClr val="231F20"/>
                </a:solidFill>
                <a:cs typeface="Arial"/>
              </a:rPr>
              <a:t> bacon, avocado, ciabatta</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ciabatta, </a:t>
            </a:r>
            <a:r>
              <a:rPr lang="en-US" sz="1000" b="1" spc="-5" dirty="0" err="1">
                <a:solidFill>
                  <a:srgbClr val="231F20"/>
                </a:solidFill>
                <a:cs typeface="Arial"/>
              </a:rPr>
              <a:t>a</a:t>
            </a:r>
            <a:r>
              <a:rPr lang="en-US" sz="1000" b="1" spc="-5" dirty="0" err="1" smtClean="0">
                <a:solidFill>
                  <a:srgbClr val="231F20"/>
                </a:solidFill>
                <a:cs typeface="Arial"/>
              </a:rPr>
              <a:t>pplewood</a:t>
            </a:r>
            <a:r>
              <a:rPr lang="en-US" sz="1000" b="1" spc="-5" dirty="0" smtClean="0">
                <a:solidFill>
                  <a:srgbClr val="231F20"/>
                </a:solidFill>
                <a:cs typeface="Arial"/>
              </a:rPr>
              <a:t> bacon, turkey, avocado, lettuce</a:t>
            </a:r>
            <a:endParaRPr lang="en-US" sz="1000" b="1" spc="-5" dirty="0" smtClean="0">
              <a:solidFill>
                <a:srgbClr val="FF000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538082" y="595228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85568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a:solidFill>
                  <a:srgbClr val="231F20"/>
                </a:solidFill>
                <a:cs typeface="Arial"/>
              </a:rPr>
              <a:t>a</a:t>
            </a:r>
            <a:r>
              <a:rPr lang="en-US" sz="1600" b="1" spc="-25" dirty="0" err="1" smtClean="0">
                <a:solidFill>
                  <a:srgbClr val="231F20"/>
                </a:solidFill>
                <a:cs typeface="Arial"/>
              </a:rPr>
              <a:t>sian</a:t>
            </a:r>
            <a:r>
              <a:rPr lang="en-US" sz="1600" b="1" spc="-25" dirty="0" smtClean="0">
                <a:solidFill>
                  <a:srgbClr val="231F20"/>
                </a:solidFill>
                <a:cs typeface="Arial"/>
              </a:rPr>
              <a:t> chicken, </a:t>
            </a:r>
            <a:r>
              <a:rPr lang="en-US" sz="1600" b="1" spc="-25" dirty="0" err="1" smtClean="0">
                <a:solidFill>
                  <a:srgbClr val="231F20"/>
                </a:solidFill>
                <a:cs typeface="Arial"/>
              </a:rPr>
              <a:t>napa</a:t>
            </a:r>
            <a:r>
              <a:rPr lang="en-US" sz="1600" b="1" spc="-25" dirty="0" smtClean="0">
                <a:solidFill>
                  <a:srgbClr val="231F20"/>
                </a:solidFill>
                <a:cs typeface="Arial"/>
              </a:rPr>
              <a:t> carrot slaw, wheat wrap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sweet and sour sauce, cabbage, carrots, cucumbers, sweet </a:t>
            </a:r>
            <a:r>
              <a:rPr lang="en-US" sz="1000" b="1" spc="-5" dirty="0" err="1" smtClean="0">
                <a:solidFill>
                  <a:srgbClr val="231F20"/>
                </a:solidFill>
                <a:cs typeface="Arial"/>
              </a:rPr>
              <a:t>thai</a:t>
            </a:r>
            <a:r>
              <a:rPr lang="en-US" sz="1000" b="1" spc="-5" dirty="0" smtClean="0">
                <a:solidFill>
                  <a:srgbClr val="231F20"/>
                </a:solidFill>
                <a:cs typeface="Arial"/>
              </a:rPr>
              <a:t> chili, red onions, soy sauce, sesame oil, ginger, garlic, honey, chicken breast, flour tortilla</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fish,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820990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711105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2751584"/>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roast turkey, </a:t>
            </a:r>
            <a:r>
              <a:rPr lang="en-US" sz="1600" b="1" spc="-25" dirty="0" err="1" smtClean="0">
                <a:solidFill>
                  <a:srgbClr val="231F20"/>
                </a:solidFill>
                <a:cs typeface="Arial"/>
              </a:rPr>
              <a:t>swiss</a:t>
            </a:r>
            <a:r>
              <a:rPr lang="en-US" sz="1600" b="1" spc="-25" dirty="0" smtClean="0">
                <a:solidFill>
                  <a:srgbClr val="231F20"/>
                </a:solidFill>
                <a:cs typeface="Arial"/>
              </a:rPr>
              <a:t>, baby arugula, buttermilk chive aioli, baguette</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mayonnaise, chives, buttermilk, black pepper, turkey, arugula, baguette, </a:t>
            </a:r>
            <a:r>
              <a:rPr lang="en-US" sz="1000" b="1" spc="-5" dirty="0" err="1" smtClean="0">
                <a:solidFill>
                  <a:srgbClr val="231F20"/>
                </a:solidFill>
                <a:cs typeface="Arial"/>
              </a:rPr>
              <a:t>swiss</a:t>
            </a:r>
            <a:r>
              <a:rPr lang="en-US" sz="1000" b="1" spc="-5" dirty="0" smtClean="0">
                <a:solidFill>
                  <a:srgbClr val="231F20"/>
                </a:solidFill>
                <a:cs typeface="Arial"/>
              </a:rPr>
              <a:t> cheese</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nvPr>
        </p:nvGraphicFramePr>
        <p:xfrm>
          <a:off x="538082" y="387400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692412"/>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roast beef, frizzled onion, cheddar, </a:t>
            </a:r>
            <a:r>
              <a:rPr lang="en-US" sz="1600" b="1" spc="-25" dirty="0" err="1" smtClean="0">
                <a:solidFill>
                  <a:srgbClr val="231F20"/>
                </a:solidFill>
                <a:cs typeface="Arial"/>
              </a:rPr>
              <a:t>russian</a:t>
            </a:r>
            <a:r>
              <a:rPr lang="en-US" sz="1600" b="1" spc="-25" dirty="0" smtClean="0">
                <a:solidFill>
                  <a:srgbClr val="231F20"/>
                </a:solidFill>
                <a:cs typeface="Arial"/>
              </a:rPr>
              <a:t> roll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spc="70" dirty="0" smtClean="0">
              <a:solidFill>
                <a:srgbClr val="231F20"/>
              </a:solidFill>
              <a:cs typeface="Calibri"/>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roast beef, flour, buttermilk, onions, cheddar cheese, tomatoes, lettuce, Russian roll</a:t>
            </a:r>
            <a:endParaRPr lang="en-US" sz="1000" spc="70" dirty="0">
              <a:solidFill>
                <a:srgbClr val="231F20"/>
              </a:solidFill>
              <a:cs typeface="Calibri"/>
            </a:endParaRPr>
          </a:p>
          <a:p>
            <a:pPr marL="12700">
              <a:lnSpc>
                <a:spcPts val="1140"/>
              </a:lnSpc>
            </a:pPr>
            <a:r>
              <a:rPr lang="en-US" sz="1000" spc="-5" dirty="0" smtClean="0">
                <a:solidFill>
                  <a:srgbClr val="FF0000"/>
                </a:solidFill>
                <a:cs typeface="Arial"/>
              </a:rPr>
              <a:t>contains: egg, milk, soy, wheat</a:t>
            </a:r>
            <a:endParaRPr lang="en-US" sz="1000" spc="-5" dirty="0">
              <a:solidFill>
                <a:srgbClr val="FF000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nvPr>
        </p:nvGraphicFramePr>
        <p:xfrm>
          <a:off x="538082" y="189274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63600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grilled chicken breast, cranberry sauce, goat cheese, semolina hero</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grilled chicken breast, canola oil, black pepper, semolina  roll, cranberries, brown sugar, cinnamon, allspice, goat cheese, lettuce</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milk,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538082" y="598977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661488"/>
            <a:ext cx="6744334" cy="113107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salmon, kale apple horseradish slaw, brioche</a:t>
            </a:r>
          </a:p>
          <a:p>
            <a:pPr marL="12700">
              <a:spcBef>
                <a:spcPts val="100"/>
              </a:spcBef>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grain </a:t>
            </a:r>
            <a:r>
              <a:rPr lang="en-US" sz="1000" b="1" spc="-5" dirty="0" err="1" smtClean="0">
                <a:solidFill>
                  <a:srgbClr val="231F20"/>
                </a:solidFill>
                <a:cs typeface="Arial"/>
              </a:rPr>
              <a:t>dijonnaise</a:t>
            </a:r>
            <a:r>
              <a:rPr lang="en-US" sz="1000" b="1" spc="-5" dirty="0" smtClean="0">
                <a:solidFill>
                  <a:srgbClr val="231F20"/>
                </a:solidFill>
                <a:cs typeface="Arial"/>
              </a:rPr>
              <a:t>, kale, apples, horseradish, lemon juice, black pepper, salmon canola oil, salt, brioche</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milk, fish,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nvPr>
        </p:nvGraphicFramePr>
        <p:xfrm>
          <a:off x="538082" y="794264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5219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coffee</a:t>
            </a:r>
            <a:endParaRPr lang="en-US" sz="7200" dirty="0">
              <a:solidFill>
                <a:schemeClr val="tx1">
                  <a:lumMod val="50000"/>
                  <a:lumOff val="50000"/>
                </a:schemeClr>
              </a:solidFill>
              <a:latin typeface="Gabriola" panose="04040605051002020D02" pitchFamily="82" charset="0"/>
            </a:endParaRP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568361"/>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o</a:t>
            </a:r>
            <a:r>
              <a:rPr lang="en-US" sz="1600" b="1" spc="-25" dirty="0" smtClean="0">
                <a:solidFill>
                  <a:srgbClr val="231F20"/>
                </a:solidFill>
                <a:cs typeface="Arial"/>
              </a:rPr>
              <a:t>at milk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8oz</a:t>
            </a:r>
            <a:endParaRPr lang="en-US" sz="1000" spc="70" dirty="0">
              <a:solidFill>
                <a:srgbClr val="231F20"/>
              </a:solidFill>
              <a:cs typeface="Calibri"/>
            </a:endParaRPr>
          </a:p>
          <a:p>
            <a:pPr marL="12700">
              <a:lnSpc>
                <a:spcPts val="1140"/>
              </a:lnSpc>
            </a:pPr>
            <a:r>
              <a:rPr lang="en-US" sz="1000" spc="70" dirty="0">
                <a:solidFill>
                  <a:srgbClr val="231F20"/>
                </a:solidFill>
                <a:cs typeface="Calibri"/>
              </a:rPr>
              <a:t>vegan </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oats, sunflower oil, sea salt, water</a:t>
            </a: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nvPr>
        </p:nvGraphicFramePr>
        <p:xfrm>
          <a:off x="538082" y="176869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74123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a:t>
            </a:r>
            <a:r>
              <a:rPr lang="en-US" sz="1600" b="1" spc="-25" dirty="0" smtClean="0">
                <a:solidFill>
                  <a:srgbClr val="231F20"/>
                </a:solidFill>
                <a:cs typeface="Arial"/>
              </a:rPr>
              <a:t>oconut milk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8oz</a:t>
            </a:r>
            <a:endParaRPr lang="en-US" sz="1000" spc="70" dirty="0">
              <a:solidFill>
                <a:srgbClr val="231F20"/>
              </a:solidFill>
              <a:cs typeface="Calibri"/>
            </a:endParaRPr>
          </a:p>
          <a:p>
            <a:pPr marL="12700">
              <a:lnSpc>
                <a:spcPts val="1140"/>
              </a:lnSpc>
            </a:pPr>
            <a:r>
              <a:rPr lang="en-US" sz="1000" spc="70" dirty="0">
                <a:solidFill>
                  <a:srgbClr val="231F20"/>
                </a:solidFill>
                <a:cs typeface="Calibri"/>
              </a:rPr>
              <a:t>vegan </a:t>
            </a:r>
            <a:endParaRPr lang="en-US" sz="1000" spc="70" dirty="0" smtClean="0">
              <a:solidFill>
                <a:srgbClr val="231F20"/>
              </a:solidFill>
              <a:cs typeface="Calibri"/>
            </a:endParaRPr>
          </a:p>
          <a:p>
            <a:pPr marL="12700">
              <a:lnSpc>
                <a:spcPts val="1140"/>
              </a:lnSpc>
            </a:pPr>
            <a:endParaRPr lang="en-US" sz="1000" spc="70" dirty="0">
              <a:solidFill>
                <a:srgbClr val="231F20"/>
              </a:solidFill>
              <a:cs typeface="Calibri"/>
            </a:endParaRPr>
          </a:p>
          <a:p>
            <a:pPr marL="12700">
              <a:lnSpc>
                <a:spcPts val="1140"/>
              </a:lnSpc>
            </a:pPr>
            <a:r>
              <a:rPr lang="en-US" sz="1000" b="1" spc="-5" dirty="0" smtClean="0">
                <a:solidFill>
                  <a:srgbClr val="231F20"/>
                </a:solidFill>
                <a:cs typeface="Arial"/>
              </a:rPr>
              <a:t>ingredients: water, coconut cream, cane sugar, sea salt</a:t>
            </a:r>
          </a:p>
          <a:p>
            <a:pPr marL="12700">
              <a:lnSpc>
                <a:spcPts val="1140"/>
              </a:lnSpc>
            </a:pPr>
            <a:r>
              <a:rPr lang="en-US" sz="1000" spc="-5" dirty="0">
                <a:solidFill>
                  <a:srgbClr val="FF0000"/>
                </a:solidFill>
                <a:cs typeface="Arial"/>
              </a:rPr>
              <a:t>contains: tree nuts</a:t>
            </a:r>
          </a:p>
          <a:p>
            <a:pPr marL="12700">
              <a:lnSpc>
                <a:spcPts val="1140"/>
              </a:lnSpc>
            </a:pPr>
            <a:endParaRPr lang="en-US" sz="1000" b="1" spc="15" dirty="0">
              <a:solidFill>
                <a:srgbClr val="231F2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1188785955"/>
              </p:ext>
            </p:extLst>
          </p:nvPr>
        </p:nvGraphicFramePr>
        <p:xfrm>
          <a:off x="538082" y="397246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92364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a:t>
            </a:r>
            <a:r>
              <a:rPr lang="en-US" sz="1600" b="1" spc="-25" dirty="0" smtClean="0">
                <a:solidFill>
                  <a:srgbClr val="231F20"/>
                </a:solidFill>
                <a:cs typeface="Arial"/>
              </a:rPr>
              <a:t>oy milk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8oz</a:t>
            </a:r>
            <a:endParaRPr lang="en-US" sz="1000" spc="70" dirty="0">
              <a:solidFill>
                <a:srgbClr val="231F20"/>
              </a:solidFill>
              <a:cs typeface="Calibri"/>
            </a:endParaRPr>
          </a:p>
          <a:p>
            <a:pPr marL="12700">
              <a:lnSpc>
                <a:spcPts val="1140"/>
              </a:lnSpc>
            </a:pPr>
            <a:r>
              <a:rPr lang="en-US" sz="1000" spc="70" dirty="0">
                <a:solidFill>
                  <a:srgbClr val="231F20"/>
                </a:solidFill>
                <a:cs typeface="Calibri"/>
              </a:rPr>
              <a:t>vegan </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soybeans, water, cane sugar, sea salt</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a:t>
            </a:r>
            <a:r>
              <a:rPr lang="en-US" sz="1000" spc="-5" dirty="0">
                <a:solidFill>
                  <a:srgbClr val="FF0000"/>
                </a:solidFill>
                <a:cs typeface="Arial"/>
              </a:rPr>
              <a:t>: </a:t>
            </a:r>
            <a:r>
              <a:rPr lang="en-US" sz="1000" spc="-5" dirty="0" smtClean="0">
                <a:solidFill>
                  <a:srgbClr val="FF0000"/>
                </a:solidFill>
                <a:cs typeface="Arial"/>
              </a:rPr>
              <a:t>soy</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4256823488"/>
              </p:ext>
            </p:extLst>
          </p:nvPr>
        </p:nvGraphicFramePr>
        <p:xfrm>
          <a:off x="538082" y="6228168"/>
          <a:ext cx="3746502" cy="569580"/>
        </p:xfrm>
        <a:graphic>
          <a:graphicData uri="http://schemas.openxmlformats.org/drawingml/2006/table">
            <a:tbl>
              <a:tblPr firstRow="1" bandRow="1">
                <a:tableStyleId>{2D5ABB26-0587-4C30-8999-92F81FD0307C}</a:tableStyleId>
              </a:tblPr>
              <a:tblGrid>
                <a:gridCol w="594432">
                  <a:extLst>
                    <a:ext uri="{9D8B030D-6E8A-4147-A177-3AD203B41FA5}">
                      <a16:colId xmlns:a16="http://schemas.microsoft.com/office/drawing/2014/main" val="3343963754"/>
                    </a:ext>
                  </a:extLst>
                </a:gridCol>
                <a:gridCol w="654402">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96668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almond milk</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8oz</a:t>
            </a:r>
          </a:p>
          <a:p>
            <a:pPr marL="12700">
              <a:lnSpc>
                <a:spcPts val="1140"/>
              </a:lnSpc>
            </a:pPr>
            <a:r>
              <a:rPr lang="en-US" sz="1000" spc="70" dirty="0" smtClean="0">
                <a:solidFill>
                  <a:srgbClr val="231F20"/>
                </a:solidFill>
                <a:cs typeface="Calibri"/>
              </a:rPr>
              <a:t>vegan </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almonds, water, cane sugar, sea salt</a:t>
            </a:r>
            <a:endParaRPr lang="en-US" sz="1000" b="1" spc="-5" dirty="0">
              <a:solidFill>
                <a:srgbClr val="231F20"/>
              </a:solidFill>
              <a:cs typeface="Arial"/>
            </a:endParaRPr>
          </a:p>
          <a:p>
            <a:pPr marL="12700">
              <a:lnSpc>
                <a:spcPts val="1140"/>
              </a:lnSpc>
            </a:pPr>
            <a:r>
              <a:rPr lang="en-US" sz="1000" spc="-5" dirty="0">
                <a:solidFill>
                  <a:srgbClr val="FF0000"/>
                </a:solidFill>
                <a:cs typeface="Arial"/>
              </a:rPr>
              <a:t>contains: </a:t>
            </a:r>
            <a:r>
              <a:rPr lang="en-US" sz="1000" spc="-5" dirty="0" smtClean="0">
                <a:solidFill>
                  <a:srgbClr val="FF0000"/>
                </a:solidFill>
                <a:cs typeface="Arial"/>
              </a:rPr>
              <a:t>tree nuts</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1886163059"/>
              </p:ext>
            </p:extLst>
          </p:nvPr>
        </p:nvGraphicFramePr>
        <p:xfrm>
          <a:off x="542436" y="821061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896084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2741483"/>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prosciutto, roasted peppers, fresh mozzarella, balsamic, </a:t>
            </a:r>
            <a:r>
              <a:rPr lang="en-US" sz="1600" b="1" spc="-25" dirty="0" err="1" smtClean="0">
                <a:solidFill>
                  <a:srgbClr val="231F20"/>
                </a:solidFill>
                <a:cs typeface="Arial"/>
              </a:rPr>
              <a:t>french</a:t>
            </a:r>
            <a:r>
              <a:rPr lang="en-US" sz="1600" b="1" spc="-25" dirty="0" smtClean="0">
                <a:solidFill>
                  <a:srgbClr val="231F20"/>
                </a:solidFill>
                <a:cs typeface="Arial"/>
              </a:rPr>
              <a:t> baguette</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baguette, marinated peppers, olive oil, mozzarella cheese, prosciutto, balsamic vinegar, arugula,</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2270968528"/>
              </p:ext>
            </p:extLst>
          </p:nvPr>
        </p:nvGraphicFramePr>
        <p:xfrm>
          <a:off x="538082" y="3911934"/>
          <a:ext cx="3746502" cy="550188"/>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63486">
                <a:tc>
                  <a:txBody>
                    <a:bodyPr/>
                    <a:lstStyle/>
                    <a:p>
                      <a:pPr algn="ctr">
                        <a:lnSpc>
                          <a:spcPct val="100000"/>
                        </a:lnSpc>
                        <a:spcBef>
                          <a:spcPts val="300"/>
                        </a:spcBef>
                      </a:pPr>
                      <a:r>
                        <a:rPr lang="en-US" sz="700" dirty="0" smtClean="0">
                          <a:latin typeface="Calibri"/>
                          <a:cs typeface="Calibri"/>
                        </a:rPr>
                        <a:t>630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38082" y="4707233"/>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roast beef &amp; brie on brioche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roast beef, brioche, brie cheese, lettuce</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3148856797"/>
              </p:ext>
            </p:extLst>
          </p:nvPr>
        </p:nvGraphicFramePr>
        <p:xfrm>
          <a:off x="538082" y="587768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799439"/>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roasted eggplant, chickpea, harissa, sun-dried tomato pesto wrap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r>
              <a:rPr lang="en-US" sz="1000" spc="70" dirty="0" smtClean="0">
                <a:solidFill>
                  <a:srgbClr val="231F20"/>
                </a:solidFill>
                <a:cs typeface="Calibri"/>
              </a:rPr>
              <a:t>vegan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eggplant, canola oil, flour tortilla, sun-dried tomato pesto, Baharat spiced chickpeas, red pepper, tomatoes, olive oil, lemon juice, chili peppers, garlic, salt, cumin, caraway seeds, coriander, sumac</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2521524647"/>
              </p:ext>
            </p:extLst>
          </p:nvPr>
        </p:nvGraphicFramePr>
        <p:xfrm>
          <a:off x="538082" y="8305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538082" y="738765"/>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prosciutto, salami, asiago, banana peppers, basil, </a:t>
            </a:r>
            <a:r>
              <a:rPr lang="en-US" sz="1600" b="1" spc="-25" dirty="0" err="1" smtClean="0">
                <a:solidFill>
                  <a:srgbClr val="231F20"/>
                </a:solidFill>
                <a:cs typeface="Arial"/>
              </a:rPr>
              <a:t>french</a:t>
            </a:r>
            <a:r>
              <a:rPr lang="en-US" sz="1600" b="1" spc="-25" dirty="0" smtClean="0">
                <a:solidFill>
                  <a:srgbClr val="231F20"/>
                </a:solidFill>
                <a:cs typeface="Arial"/>
              </a:rPr>
              <a:t> baguette</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French baguette, salami, prosciutto, red peppers, asiago cheese, banana peppers, basil, olive oil</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3164917467"/>
              </p:ext>
            </p:extLst>
          </p:nvPr>
        </p:nvGraphicFramePr>
        <p:xfrm>
          <a:off x="538082" y="18906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097272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4" name="object 4"/>
          <p:cNvSpPr txBox="1"/>
          <p:nvPr/>
        </p:nvSpPr>
        <p:spPr>
          <a:xfrm>
            <a:off x="305289" y="703829"/>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roasted eggplant, chickpea, harissa, sun-dried tomato pesto wrap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r>
              <a:rPr lang="en-US" sz="1000" spc="70" dirty="0" smtClean="0">
                <a:solidFill>
                  <a:srgbClr val="231F20"/>
                </a:solidFill>
                <a:cs typeface="Calibri"/>
              </a:rPr>
              <a:t>vegan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eggplant, canola oil, flour tortilla, sun-dried tomato pesto, Baharat spiced chickpeas, red pepper, tomatoes, olive oil, lemon juice, chili peppers, garlic, salt, cumin, caraway seeds, coriander, sumac</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4114642346"/>
              </p:ext>
            </p:extLst>
          </p:nvPr>
        </p:nvGraphicFramePr>
        <p:xfrm>
          <a:off x="305289" y="2209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3963" y="2886355"/>
            <a:ext cx="6744334" cy="1744067"/>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balsamic </a:t>
            </a:r>
            <a:r>
              <a:rPr lang="en-US" sz="1600" b="1" spc="-25" dirty="0" err="1" smtClean="0">
                <a:solidFill>
                  <a:srgbClr val="231F20"/>
                </a:solidFill>
                <a:cs typeface="Arial"/>
              </a:rPr>
              <a:t>portobello</a:t>
            </a:r>
            <a:r>
              <a:rPr lang="en-US" sz="1600" b="1" spc="-25" dirty="0" smtClean="0">
                <a:solidFill>
                  <a:srgbClr val="231F20"/>
                </a:solidFill>
                <a:cs typeface="Arial"/>
              </a:rPr>
              <a:t> mushroom, artichokes, provolone, sundried tomato pesto, focaccia</a:t>
            </a:r>
            <a:endParaRPr lang="en-US" sz="1600" b="1" spc="-25" dirty="0">
              <a:solidFill>
                <a:srgbClr val="231F20"/>
              </a:solidFill>
              <a:cs typeface="Arial"/>
            </a:endParaRPr>
          </a:p>
          <a:p>
            <a:pPr marL="12700">
              <a:lnSpc>
                <a:spcPts val="1860"/>
              </a:lnSpc>
              <a:spcBef>
                <a:spcPts val="100"/>
              </a:spcBef>
            </a:pPr>
            <a:r>
              <a:rPr lang="en-US" sz="1000" spc="75" dirty="0" smtClean="0">
                <a:solidFill>
                  <a:srgbClr val="231F20"/>
                </a:solidFill>
                <a:cs typeface="Calibri"/>
              </a:rPr>
              <a:t>serving </a:t>
            </a:r>
            <a:r>
              <a:rPr lang="en-US" sz="1000" spc="70" dirty="0">
                <a:solidFill>
                  <a:srgbClr val="231F20"/>
                </a:solidFill>
                <a:cs typeface="Calibri"/>
              </a:rPr>
              <a:t>size: 1ea</a:t>
            </a: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err="1">
                <a:solidFill>
                  <a:srgbClr val="231F20"/>
                </a:solidFill>
                <a:cs typeface="Arial"/>
              </a:rPr>
              <a:t>p</a:t>
            </a:r>
            <a:r>
              <a:rPr lang="en-US" sz="1000" b="1" spc="-5" dirty="0" err="1" smtClean="0">
                <a:solidFill>
                  <a:srgbClr val="231F20"/>
                </a:solidFill>
                <a:cs typeface="Arial"/>
              </a:rPr>
              <a:t>ortobello</a:t>
            </a:r>
            <a:r>
              <a:rPr lang="en-US" sz="1000" b="1" spc="-5" dirty="0" smtClean="0">
                <a:solidFill>
                  <a:srgbClr val="231F20"/>
                </a:solidFill>
                <a:cs typeface="Arial"/>
              </a:rPr>
              <a:t> mushrooms, balsamic vinaigrette, focaccia, sun-dried tomato pesto, red peppers, artichoke, onion, provolone, lettuce</a:t>
            </a:r>
            <a:endParaRPr lang="en-US" sz="1000" b="1" spc="-5" dirty="0">
              <a:solidFill>
                <a:srgbClr val="231F20"/>
              </a:solidFill>
              <a:cs typeface="Arial"/>
            </a:endParaRP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1916412738"/>
              </p:ext>
            </p:extLst>
          </p:nvPr>
        </p:nvGraphicFramePr>
        <p:xfrm>
          <a:off x="304626" y="467466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9" name="object 4"/>
          <p:cNvSpPr txBox="1"/>
          <p:nvPr/>
        </p:nvSpPr>
        <p:spPr>
          <a:xfrm>
            <a:off x="303963" y="5346863"/>
            <a:ext cx="6744334" cy="1259319"/>
          </a:xfrm>
          <a:prstGeom prst="rect">
            <a:avLst/>
          </a:prstGeom>
        </p:spPr>
        <p:txBody>
          <a:bodyPr vert="horz" wrap="square" lIns="0" tIns="12700" rIns="0" bIns="0" rtlCol="0">
            <a:spAutoFit/>
          </a:bodyPr>
          <a:lstStyle/>
          <a:p>
            <a:pPr marL="12700"/>
            <a:r>
              <a:rPr lang="en-US" sz="1600" b="1" spc="-25" dirty="0" smtClean="0">
                <a:solidFill>
                  <a:srgbClr val="231F20"/>
                </a:solidFill>
                <a:cs typeface="Arial"/>
              </a:rPr>
              <a:t>grilled steak chimichurri quesadilla</a:t>
            </a:r>
            <a:endParaRPr lang="en-US" sz="1600" b="1" spc="-25" dirty="0">
              <a:solidFill>
                <a:srgbClr val="231F20"/>
              </a:solidFill>
              <a:cs typeface="Arial"/>
            </a:endParaRPr>
          </a:p>
          <a:p>
            <a:pPr marL="12700"/>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 1oz salsa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garlic, cumin, salt, sugar, apple cider vinegar, serrano chili peppers, parsley, cilantro, red pepper, onions, canola oil, beef, cheddar cheese, Monterey jack cheese, tomatoes, lime, flour tortilla</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1693011346"/>
              </p:ext>
            </p:extLst>
          </p:nvPr>
        </p:nvGraphicFramePr>
        <p:xfrm>
          <a:off x="304626" y="665855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05952" y="7601854"/>
            <a:ext cx="6744334" cy="135934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patty melt</a:t>
            </a:r>
          </a:p>
          <a:p>
            <a:pPr marL="12700">
              <a:lnSpc>
                <a:spcPts val="1860"/>
              </a:lnSpc>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butter, red onions, garlic, wine, balsamic vinegar, salt, thyme, bacon, egg, canola oil, salt, black pepper, cheddar </a:t>
            </a:r>
            <a:r>
              <a:rPr lang="en-US" sz="1000" b="1" spc="-5" dirty="0" err="1" smtClean="0">
                <a:cs typeface="Arial"/>
              </a:rPr>
              <a:t>cheese,</a:t>
            </a:r>
            <a:r>
              <a:rPr lang="en-US" sz="1000" b="1" spc="-5" dirty="0" err="1" smtClean="0">
                <a:solidFill>
                  <a:srgbClr val="231F20"/>
                </a:solidFill>
                <a:cs typeface="Arial"/>
              </a:rPr>
              <a:t>texas</a:t>
            </a:r>
            <a:r>
              <a:rPr lang="en-US" sz="1000" b="1" spc="-5" dirty="0" smtClean="0">
                <a:solidFill>
                  <a:srgbClr val="231F20"/>
                </a:solidFill>
                <a:cs typeface="Arial"/>
              </a:rPr>
              <a:t> </a:t>
            </a:r>
            <a:r>
              <a:rPr lang="en-US" sz="1000" b="1" spc="-5" dirty="0">
                <a:solidFill>
                  <a:srgbClr val="231F20"/>
                </a:solidFill>
                <a:cs typeface="Arial"/>
              </a:rPr>
              <a:t>bread (wheat flour, egg, whole wheat flour, salt, yeast</a:t>
            </a:r>
            <a:r>
              <a:rPr lang="en-US" sz="1000" b="1" spc="-5" dirty="0" smtClean="0">
                <a:solidFill>
                  <a:srgbClr val="231F20"/>
                </a:solidFill>
                <a:cs typeface="Arial"/>
              </a:rPr>
              <a:t>)</a:t>
            </a:r>
          </a:p>
          <a:p>
            <a:pPr marL="12700">
              <a:lnSpc>
                <a:spcPts val="1140"/>
              </a:lnSpc>
            </a:pPr>
            <a:r>
              <a:rPr lang="en-US" sz="1000" spc="-5" dirty="0" smtClean="0">
                <a:solidFill>
                  <a:srgbClr val="FF0000"/>
                </a:solidFill>
                <a:cs typeface="Arial"/>
              </a:rPr>
              <a:t>contains: egg,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565355426"/>
              </p:ext>
            </p:extLst>
          </p:nvPr>
        </p:nvGraphicFramePr>
        <p:xfrm>
          <a:off x="304626" y="90806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354368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308115" y="4761321"/>
            <a:ext cx="6744334" cy="1131079"/>
          </a:xfrm>
          <a:prstGeom prst="rect">
            <a:avLst/>
          </a:prstGeom>
        </p:spPr>
        <p:txBody>
          <a:bodyPr vert="horz" wrap="square" lIns="0" tIns="12700" rIns="0" bIns="0" rtlCol="0">
            <a:spAutoFit/>
          </a:bodyPr>
          <a:lstStyle/>
          <a:p>
            <a:pPr marL="12700">
              <a:spcBef>
                <a:spcPts val="100"/>
              </a:spcBef>
            </a:pPr>
            <a:r>
              <a:rPr lang="en-US" sz="1600" b="1" spc="-25" dirty="0" err="1" smtClean="0">
                <a:cs typeface="Arial"/>
              </a:rPr>
              <a:t>philly</a:t>
            </a:r>
            <a:r>
              <a:rPr lang="en-US" sz="1600" b="1" spc="-25" dirty="0" smtClean="0">
                <a:cs typeface="Arial"/>
              </a:rPr>
              <a:t> cheese steak</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provolone cheese, bell peppers, onions, </a:t>
            </a:r>
            <a:r>
              <a:rPr lang="en-US" sz="1000" b="1" spc="-5" dirty="0" smtClean="0">
                <a:cs typeface="Arial"/>
              </a:rPr>
              <a:t>hoagie</a:t>
            </a:r>
            <a:r>
              <a:rPr lang="en-US" sz="1000" b="1" spc="-5" dirty="0" smtClean="0">
                <a:solidFill>
                  <a:srgbClr val="231F20"/>
                </a:solidFill>
                <a:cs typeface="Arial"/>
              </a:rPr>
              <a:t>, beef</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3338282674"/>
              </p:ext>
            </p:extLst>
          </p:nvPr>
        </p:nvGraphicFramePr>
        <p:xfrm>
          <a:off x="306789" y="598221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05463" y="306703"/>
            <a:ext cx="6744334" cy="1528624"/>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southwest impossible burger</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860"/>
              </a:lnSpc>
              <a:spcBef>
                <a:spcPts val="100"/>
              </a:spcBef>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corn, black beans, canola oil, tomatoes, jalapeno chili peppers, cilantro, salt, black pepper, whole wheat bun, impossible burger (soy protein, coconut oil, modified food starch</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soy, wheat, tree nuts (at risk)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1902218418"/>
              </p:ext>
            </p:extLst>
          </p:nvPr>
        </p:nvGraphicFramePr>
        <p:xfrm>
          <a:off x="305463" y="185663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307452" y="2561694"/>
            <a:ext cx="6744334" cy="127214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chicken wings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6 </a:t>
            </a:r>
            <a:r>
              <a:rPr lang="en-US" sz="1000" spc="70" dirty="0" err="1" smtClean="0">
                <a:solidFill>
                  <a:srgbClr val="231F20"/>
                </a:solidFill>
                <a:cs typeface="Calibri"/>
              </a:rPr>
              <a:t>ea</a:t>
            </a:r>
            <a:endParaRPr lang="en-US" sz="1000" spc="70" dirty="0" smtClean="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chicken wings, salt, wheat flour, modified food starch, soy flour, salt, soybean oil, egg whites, onion, garlic, corn gluten, paprika </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1554023388"/>
              </p:ext>
            </p:extLst>
          </p:nvPr>
        </p:nvGraphicFramePr>
        <p:xfrm>
          <a:off x="306789" y="385623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08115" y="6887300"/>
            <a:ext cx="6744334" cy="1131079"/>
          </a:xfrm>
          <a:prstGeom prst="rect">
            <a:avLst/>
          </a:prstGeom>
        </p:spPr>
        <p:txBody>
          <a:bodyPr vert="horz" wrap="square" lIns="0" tIns="12700" rIns="0" bIns="0" rtlCol="0">
            <a:spAutoFit/>
          </a:bodyPr>
          <a:lstStyle/>
          <a:p>
            <a:pPr marL="12700">
              <a:spcBef>
                <a:spcPts val="100"/>
              </a:spcBef>
            </a:pPr>
            <a:r>
              <a:rPr lang="en-US" sz="1600" b="1" spc="-25" dirty="0" smtClean="0">
                <a:cs typeface="Arial"/>
              </a:rPr>
              <a:t>meatball hero</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hoagie, mozzarella cheese, tomatoes, beef, egg, white bread, salt, black pepper, parmesan cheese, parsley, garlic </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153594765"/>
              </p:ext>
            </p:extLst>
          </p:nvPr>
        </p:nvGraphicFramePr>
        <p:xfrm>
          <a:off x="306789" y="810819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75421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6" name="object 4"/>
          <p:cNvSpPr txBox="1"/>
          <p:nvPr/>
        </p:nvSpPr>
        <p:spPr>
          <a:xfrm>
            <a:off x="304800" y="173197"/>
            <a:ext cx="6744334" cy="99001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chicken </a:t>
            </a:r>
            <a:r>
              <a:rPr lang="en-US" sz="1600" b="1" spc="-25" dirty="0" err="1" smtClean="0">
                <a:solidFill>
                  <a:srgbClr val="231F20"/>
                </a:solidFill>
                <a:cs typeface="Arial"/>
              </a:rPr>
              <a:t>paillard</a:t>
            </a:r>
            <a:endParaRPr lang="en-US" sz="1600" b="1" spc="-25" dirty="0" smtClean="0">
              <a:solidFill>
                <a:srgbClr val="231F20"/>
              </a:solidFill>
              <a:cs typeface="Arial"/>
            </a:endParaRP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chicken breast, black pepper, salt, canola oil</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nvPr>
        </p:nvGraphicFramePr>
        <p:xfrm>
          <a:off x="304800" y="128304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296779" y="1972462"/>
            <a:ext cx="6744334" cy="113107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salmon</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salmon, salt, black pepper, canola oil</a:t>
            </a:r>
          </a:p>
          <a:p>
            <a:pPr marL="12700">
              <a:lnSpc>
                <a:spcPts val="1140"/>
              </a:lnSpc>
            </a:pPr>
            <a:r>
              <a:rPr lang="en-US" sz="1000" spc="-5" dirty="0" smtClean="0">
                <a:solidFill>
                  <a:srgbClr val="FF0000"/>
                </a:solidFill>
                <a:cs typeface="Arial"/>
              </a:rPr>
              <a:t>contains: 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nvPr>
        </p:nvGraphicFramePr>
        <p:xfrm>
          <a:off x="306126" y="317799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0789" y="3900382"/>
            <a:ext cx="6744334" cy="99001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a:t>
            </a:r>
            <a:r>
              <a:rPr lang="en-US" sz="1600" b="1" spc="-25" dirty="0" err="1" smtClean="0">
                <a:solidFill>
                  <a:srgbClr val="231F20"/>
                </a:solidFill>
                <a:cs typeface="Arial"/>
              </a:rPr>
              <a:t>ny</a:t>
            </a:r>
            <a:r>
              <a:rPr lang="en-US" sz="1600" b="1" spc="-25" dirty="0" smtClean="0">
                <a:solidFill>
                  <a:srgbClr val="231F20"/>
                </a:solidFill>
                <a:cs typeface="Arial"/>
              </a:rPr>
              <a:t> strip steak</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4oz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beef, salt, black pepper</a:t>
            </a:r>
            <a:endParaRPr lang="en-US" sz="1000" b="1" spc="-5" dirty="0" smtClean="0">
              <a:solidFill>
                <a:srgbClr val="FF0000"/>
              </a:solidFill>
              <a:cs typeface="Arial"/>
            </a:endParaRP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nvPr>
        </p:nvGraphicFramePr>
        <p:xfrm>
          <a:off x="306126" y="500894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295453" y="5787143"/>
            <a:ext cx="6744334" cy="1131079"/>
          </a:xfrm>
          <a:prstGeom prst="rect">
            <a:avLst/>
          </a:prstGeom>
        </p:spPr>
        <p:txBody>
          <a:bodyPr vert="horz" wrap="square" lIns="0" tIns="12700" rIns="0" bIns="0" rtlCol="0">
            <a:spAutoFit/>
          </a:bodyPr>
          <a:lstStyle/>
          <a:p>
            <a:pPr marL="12700">
              <a:spcBef>
                <a:spcPts val="100"/>
              </a:spcBef>
            </a:pPr>
            <a:r>
              <a:rPr lang="en-US" sz="1600" b="1" spc="-25" dirty="0" smtClean="0">
                <a:cs typeface="Arial"/>
              </a:rPr>
              <a:t>miso ginger marinated bone in pork chop</a:t>
            </a:r>
          </a:p>
          <a:p>
            <a:pPr marL="12700">
              <a:spcBef>
                <a:spcPts val="100"/>
              </a:spcBef>
            </a:pPr>
            <a:r>
              <a:rPr lang="en-US" sz="1000" spc="75" dirty="0" smtClean="0">
                <a:cs typeface="Calibri"/>
              </a:rPr>
              <a:t>serving </a:t>
            </a:r>
            <a:r>
              <a:rPr lang="en-US" sz="1000" spc="70" dirty="0">
                <a:cs typeface="Calibri"/>
              </a:rPr>
              <a:t>size: </a:t>
            </a:r>
            <a:r>
              <a:rPr lang="en-US" sz="1000" spc="70" dirty="0" smtClean="0">
                <a:cs typeface="Calibri"/>
              </a:rPr>
              <a:t>4oz</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mirin, miso paste, ginger, soy sauce, sugar, canola oil, lemon juice, pork chop, salt, black pepper </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1444256024"/>
              </p:ext>
            </p:extLst>
          </p:nvPr>
        </p:nvGraphicFramePr>
        <p:xfrm>
          <a:off x="295453" y="692996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95453" y="7729874"/>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lemon herb catfish</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lemon juice, parsley, salt, black pepper, catfish, canola oil</a:t>
            </a:r>
          </a:p>
          <a:p>
            <a:pPr marL="12700">
              <a:lnSpc>
                <a:spcPts val="1140"/>
              </a:lnSpc>
            </a:pPr>
            <a:r>
              <a:rPr lang="en-US" sz="1000" spc="-5" dirty="0" smtClean="0">
                <a:solidFill>
                  <a:srgbClr val="FF0000"/>
                </a:solidFill>
                <a:cs typeface="Arial"/>
              </a:rPr>
              <a:t>contains: 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nvPr>
        </p:nvGraphicFramePr>
        <p:xfrm>
          <a:off x="295453" y="906935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67274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2" name="object 4"/>
          <p:cNvSpPr txBox="1"/>
          <p:nvPr/>
        </p:nvSpPr>
        <p:spPr>
          <a:xfrm>
            <a:off x="295453" y="7729874"/>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baked potato</a:t>
            </a:r>
          </a:p>
          <a:p>
            <a:pPr marL="12700">
              <a:spcBef>
                <a:spcPts val="100"/>
              </a:spcBef>
            </a:pPr>
            <a:r>
              <a:rPr lang="en-US" sz="1000" spc="75" dirty="0" smtClean="0">
                <a:solidFill>
                  <a:srgbClr val="231F20"/>
                </a:solidFill>
                <a:cs typeface="Calibri"/>
              </a:rPr>
              <a:t>serving </a:t>
            </a:r>
            <a:r>
              <a:rPr lang="en-US" sz="1000" spc="70" dirty="0" smtClean="0">
                <a:solidFill>
                  <a:srgbClr val="231F20"/>
                </a:solidFill>
                <a:cs typeface="Calibri"/>
              </a:rPr>
              <a:t>size: 9oz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potato</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536782384"/>
              </p:ext>
            </p:extLst>
          </p:nvPr>
        </p:nvGraphicFramePr>
        <p:xfrm>
          <a:off x="295453" y="906935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295453" y="582081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ginger sesame grilled tofu</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tofu, sesame seeds, garlic, ginger, salt, black pepper, canola oil</a:t>
            </a:r>
          </a:p>
          <a:p>
            <a:pPr marL="12700">
              <a:lnSpc>
                <a:spcPts val="1140"/>
              </a:lnSpc>
            </a:pPr>
            <a:r>
              <a:rPr lang="en-US" sz="1000" spc="-5" dirty="0" smtClean="0">
                <a:solidFill>
                  <a:srgbClr val="FF0000"/>
                </a:solidFill>
                <a:cs typeface="Arial"/>
              </a:rPr>
              <a:t>contains: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2850201536"/>
              </p:ext>
            </p:extLst>
          </p:nvPr>
        </p:nvGraphicFramePr>
        <p:xfrm>
          <a:off x="295453" y="716029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91442" y="3982147"/>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cs typeface="Arial"/>
              </a:rPr>
              <a:t>pesto marinated </a:t>
            </a:r>
            <a:r>
              <a:rPr lang="en-US" sz="1600" b="1" spc="-25" dirty="0" err="1" smtClean="0">
                <a:cs typeface="Arial"/>
              </a:rPr>
              <a:t>french</a:t>
            </a:r>
            <a:r>
              <a:rPr lang="en-US" sz="1600" b="1" spc="-25" dirty="0" smtClean="0">
                <a:cs typeface="Arial"/>
              </a:rPr>
              <a:t> cut chicken breast</a:t>
            </a:r>
          </a:p>
          <a:p>
            <a:pPr marL="12700">
              <a:spcBef>
                <a:spcPts val="100"/>
              </a:spcBef>
            </a:pPr>
            <a:r>
              <a:rPr lang="en-US" sz="1000" spc="75" dirty="0" smtClean="0">
                <a:cs typeface="Calibri"/>
              </a:rPr>
              <a:t>serving </a:t>
            </a:r>
            <a:r>
              <a:rPr lang="en-US" sz="1000" spc="70" dirty="0">
                <a:cs typeface="Calibri"/>
              </a:rPr>
              <a:t>size</a:t>
            </a:r>
            <a:r>
              <a:rPr lang="en-US" sz="1000" spc="70" dirty="0" smtClean="0">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pesto (basil, canola oil, parmesan cheese, garlic, salt), chicken, salt, black pepper</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93173371"/>
              </p:ext>
            </p:extLst>
          </p:nvPr>
        </p:nvGraphicFramePr>
        <p:xfrm>
          <a:off x="291442" y="517781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295453" y="2008569"/>
            <a:ext cx="6744334" cy="1297791"/>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lamb shish kebab</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skewer, 2 </a:t>
            </a:r>
            <a:r>
              <a:rPr lang="en-US" sz="1000" spc="70" dirty="0" err="1" smtClean="0">
                <a:solidFill>
                  <a:srgbClr val="231F20"/>
                </a:solidFill>
                <a:cs typeface="Calibri"/>
              </a:rPr>
              <a:t>floz</a:t>
            </a:r>
            <a:r>
              <a:rPr lang="en-US" sz="1000" spc="70" dirty="0" smtClean="0">
                <a:solidFill>
                  <a:srgbClr val="231F20"/>
                </a:solidFill>
                <a:cs typeface="Calibri"/>
              </a:rPr>
              <a:t> chutney</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lamb, yogurt, lemon juice, ginger, garlic, cilantro, cayenne pepper, salt, onions, bell peppers, tomatoes, raisins, sugar, apple cider vinegar</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nvPr>
        </p:nvGraphicFramePr>
        <p:xfrm>
          <a:off x="291442" y="329586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8" name="object 4"/>
          <p:cNvSpPr txBox="1"/>
          <p:nvPr/>
        </p:nvSpPr>
        <p:spPr>
          <a:xfrm>
            <a:off x="295453" y="132833"/>
            <a:ext cx="6744334" cy="1156727"/>
          </a:xfrm>
          <a:prstGeom prst="rect">
            <a:avLst/>
          </a:prstGeom>
        </p:spPr>
        <p:txBody>
          <a:bodyPr vert="horz" wrap="square" lIns="0" tIns="12700" rIns="0" bIns="0" rtlCol="0">
            <a:spAutoFit/>
          </a:bodyPr>
          <a:lstStyle/>
          <a:p>
            <a:pPr marL="12700">
              <a:spcBef>
                <a:spcPts val="100"/>
              </a:spcBef>
            </a:pPr>
            <a:r>
              <a:rPr lang="en-US" sz="1600" b="1" spc="-25" dirty="0" err="1">
                <a:solidFill>
                  <a:srgbClr val="231F20"/>
                </a:solidFill>
                <a:cs typeface="Arial"/>
              </a:rPr>
              <a:t>m</a:t>
            </a:r>
            <a:r>
              <a:rPr lang="en-US" sz="1600" b="1" spc="-25" dirty="0" err="1" smtClean="0">
                <a:solidFill>
                  <a:srgbClr val="231F20"/>
                </a:solidFill>
                <a:cs typeface="Arial"/>
              </a:rPr>
              <a:t>oroccan</a:t>
            </a:r>
            <a:r>
              <a:rPr lang="en-US" sz="1600" b="1" spc="-25" dirty="0" smtClean="0">
                <a:solidFill>
                  <a:srgbClr val="231F20"/>
                </a:solidFill>
                <a:cs typeface="Arial"/>
              </a:rPr>
              <a:t> spiced shrimp skewers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shrimp, canola oil, butter, garlic, paprika, cumin, ginger, cayenne pepper, parsley, lemon, oregano</a:t>
            </a:r>
          </a:p>
          <a:p>
            <a:pPr marL="12700">
              <a:lnSpc>
                <a:spcPts val="1140"/>
              </a:lnSpc>
            </a:pPr>
            <a:r>
              <a:rPr lang="en-US" sz="1000" spc="-5" dirty="0" smtClean="0">
                <a:solidFill>
                  <a:srgbClr val="FF0000"/>
                </a:solidFill>
                <a:cs typeface="Arial"/>
              </a:rPr>
              <a:t>contains: milk, shellfish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9" name="object 3"/>
          <p:cNvGraphicFramePr>
            <a:graphicFrameLocks noGrp="1"/>
          </p:cNvGraphicFramePr>
          <p:nvPr>
            <p:extLst/>
          </p:nvPr>
        </p:nvGraphicFramePr>
        <p:xfrm>
          <a:off x="291442" y="134049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28654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306126" y="379303"/>
            <a:ext cx="6744334" cy="1131079"/>
          </a:xfrm>
          <a:prstGeom prst="rect">
            <a:avLst/>
          </a:prstGeom>
        </p:spPr>
        <p:txBody>
          <a:bodyPr vert="horz" wrap="square" lIns="0" tIns="12700" rIns="0" bIns="0" rtlCol="0">
            <a:spAutoFit/>
          </a:bodyPr>
          <a:lstStyle/>
          <a:p>
            <a:pPr marL="12700">
              <a:spcBef>
                <a:spcPts val="100"/>
              </a:spcBef>
            </a:pPr>
            <a:r>
              <a:rPr lang="en-US" sz="1600" b="1" spc="-25" dirty="0" smtClean="0">
                <a:cs typeface="Arial"/>
              </a:rPr>
              <a:t>sausage, pepper and onion sandwich</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pork sausage, bell peppers, onions, hoagie</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504847327"/>
              </p:ext>
            </p:extLst>
          </p:nvPr>
        </p:nvGraphicFramePr>
        <p:xfrm>
          <a:off x="304800" y="16002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6126" y="2452331"/>
            <a:ext cx="6744334" cy="1413207"/>
          </a:xfrm>
          <a:prstGeom prst="rect">
            <a:avLst/>
          </a:prstGeom>
        </p:spPr>
        <p:txBody>
          <a:bodyPr vert="horz" wrap="square" lIns="0" tIns="12700" rIns="0" bIns="0" rtlCol="0">
            <a:spAutoFit/>
          </a:bodyPr>
          <a:lstStyle/>
          <a:p>
            <a:pPr marL="12700">
              <a:spcBef>
                <a:spcPts val="100"/>
              </a:spcBef>
            </a:pPr>
            <a:r>
              <a:rPr lang="en-US" sz="1600" b="1" spc="-25" dirty="0" smtClean="0">
                <a:cs typeface="Arial"/>
              </a:rPr>
              <a:t>blackened shrimp </a:t>
            </a:r>
            <a:r>
              <a:rPr lang="en-US" sz="1600" b="1" spc="-25" dirty="0" err="1" smtClean="0">
                <a:cs typeface="Arial"/>
              </a:rPr>
              <a:t>po</a:t>
            </a:r>
            <a:r>
              <a:rPr lang="en-US" sz="1600" b="1" spc="-25" dirty="0" smtClean="0">
                <a:cs typeface="Arial"/>
              </a:rPr>
              <a:t> boy, avocado and spicy slaw</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 </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cabbage, carrots, bell peppers, onion, apple cider vinegar, celery seed, salt, mustard, sugar, caraway seed, garlic, hot sauce, canola oil, shrimp, paprika, oregano, white pepper, cayenne pepper, thyme, </a:t>
            </a:r>
            <a:r>
              <a:rPr lang="en-US" sz="1000" b="1" spc="-5" dirty="0" err="1" smtClean="0">
                <a:solidFill>
                  <a:srgbClr val="231F20"/>
                </a:solidFill>
                <a:cs typeface="Arial"/>
              </a:rPr>
              <a:t>sriracha</a:t>
            </a:r>
            <a:r>
              <a:rPr lang="en-US" sz="1000" b="1" spc="-5" dirty="0" smtClean="0">
                <a:solidFill>
                  <a:srgbClr val="231F20"/>
                </a:solidFill>
                <a:cs typeface="Arial"/>
              </a:rPr>
              <a:t>, lime juice, mayonnaise, avocado, tomatoes</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shellfish,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73695738"/>
              </p:ext>
            </p:extLst>
          </p:nvPr>
        </p:nvGraphicFramePr>
        <p:xfrm>
          <a:off x="304800" y="388541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6126" y="4560435"/>
            <a:ext cx="6744334" cy="1413207"/>
          </a:xfrm>
          <a:prstGeom prst="rect">
            <a:avLst/>
          </a:prstGeom>
        </p:spPr>
        <p:txBody>
          <a:bodyPr vert="horz" wrap="square" lIns="0" tIns="12700" rIns="0" bIns="0" rtlCol="0">
            <a:spAutoFit/>
          </a:bodyPr>
          <a:lstStyle/>
          <a:p>
            <a:pPr marL="12700">
              <a:spcBef>
                <a:spcPts val="100"/>
              </a:spcBef>
            </a:pPr>
            <a:r>
              <a:rPr lang="en-US" sz="1600" b="1" spc="-25" dirty="0" smtClean="0">
                <a:cs typeface="Arial"/>
              </a:rPr>
              <a:t>black bean quesadilla</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flour tortilla, tomatoes, cilantro, black beans, cilantro, garlic, canola oil, chipotle peppers, adobo sauce, chili powder, coriander, cumin, tomatoes, onions, apple cider vinegar, red wine vinegar, salt, black pepper, canola oil, pepper jack cheese, spinach</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069461382"/>
              </p:ext>
            </p:extLst>
          </p:nvPr>
        </p:nvGraphicFramePr>
        <p:xfrm>
          <a:off x="304800" y="595843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306126" y="6610862"/>
            <a:ext cx="6744334" cy="1272143"/>
          </a:xfrm>
          <a:prstGeom prst="rect">
            <a:avLst/>
          </a:prstGeom>
        </p:spPr>
        <p:txBody>
          <a:bodyPr vert="horz" wrap="square" lIns="0" tIns="12700" rIns="0" bIns="0" rtlCol="0">
            <a:spAutoFit/>
          </a:bodyPr>
          <a:lstStyle/>
          <a:p>
            <a:pPr marL="12700">
              <a:spcBef>
                <a:spcPts val="100"/>
              </a:spcBef>
            </a:pPr>
            <a:r>
              <a:rPr lang="en-US" sz="1600" b="1" spc="-25" dirty="0" smtClean="0">
                <a:cs typeface="Arial"/>
              </a:rPr>
              <a:t>spicy crispy chicken buffalo wrap</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hot sauce, ranch dressing, chicken breast, romaine lettuce, kale, iceberg lettuce, celery, blue cheese, carrots, flour tortilla</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milk,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23230829"/>
              </p:ext>
            </p:extLst>
          </p:nvPr>
        </p:nvGraphicFramePr>
        <p:xfrm>
          <a:off x="304800" y="792602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502221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266700" y="121565"/>
            <a:ext cx="6744334" cy="1438855"/>
          </a:xfrm>
          <a:prstGeom prst="rect">
            <a:avLst/>
          </a:prstGeom>
        </p:spPr>
        <p:txBody>
          <a:bodyPr vert="horz" wrap="square" lIns="0" tIns="12700" rIns="0" bIns="0" rtlCol="0">
            <a:spAutoFit/>
          </a:bodyPr>
          <a:lstStyle/>
          <a:p>
            <a:pPr marL="12700">
              <a:spcBef>
                <a:spcPts val="100"/>
              </a:spcBef>
            </a:pPr>
            <a:r>
              <a:rPr lang="en-US" sz="1600" b="1" spc="-25" dirty="0" smtClean="0">
                <a:cs typeface="Arial"/>
              </a:rPr>
              <a:t>three cheese tomato melt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spcBef>
                <a:spcPts val="100"/>
              </a:spcBef>
            </a:pPr>
            <a:r>
              <a:rPr lang="en-US" sz="1000" spc="70" dirty="0" smtClean="0">
                <a:solidFill>
                  <a:srgbClr val="231F20"/>
                </a:solidFill>
                <a:cs typeface="Calibri"/>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gruyere, Havarti, goat cheese, tomatoes, black pepper, salt, garlic, thyme, canola oil, </a:t>
            </a:r>
            <a:r>
              <a:rPr lang="en-US" sz="1000" b="1" spc="-5" dirty="0" err="1" smtClean="0">
                <a:solidFill>
                  <a:srgbClr val="231F20"/>
                </a:solidFill>
                <a:cs typeface="Arial"/>
              </a:rPr>
              <a:t>texas</a:t>
            </a:r>
            <a:r>
              <a:rPr lang="en-US" sz="1000" b="1" spc="-5" dirty="0" smtClean="0">
                <a:solidFill>
                  <a:srgbClr val="231F20"/>
                </a:solidFill>
                <a:cs typeface="Arial"/>
              </a:rPr>
              <a:t> bread (wheat flour, egg, whole wheat flour, salt, yeast), butter</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1032337100"/>
              </p:ext>
            </p:extLst>
          </p:nvPr>
        </p:nvGraphicFramePr>
        <p:xfrm>
          <a:off x="304800" y="16002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280726" y="2219022"/>
            <a:ext cx="6744334" cy="1438855"/>
          </a:xfrm>
          <a:prstGeom prst="rect">
            <a:avLst/>
          </a:prstGeom>
        </p:spPr>
        <p:txBody>
          <a:bodyPr vert="horz" wrap="square" lIns="0" tIns="12700" rIns="0" bIns="0" rtlCol="0">
            <a:spAutoFit/>
          </a:bodyPr>
          <a:lstStyle/>
          <a:p>
            <a:pPr marL="12700">
              <a:spcBef>
                <a:spcPts val="100"/>
              </a:spcBef>
            </a:pPr>
            <a:r>
              <a:rPr lang="en-US" sz="1600" b="1" spc="-25" dirty="0" smtClean="0">
                <a:cs typeface="Arial"/>
              </a:rPr>
              <a:t>bruschetta impossible burger, rosemary aioli, brioche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spcBef>
                <a:spcPts val="100"/>
              </a:spcBef>
            </a:pPr>
            <a:r>
              <a:rPr lang="en-US" sz="1000" spc="70" dirty="0" smtClean="0">
                <a:solidFill>
                  <a:srgbClr val="231F20"/>
                </a:solidFill>
                <a:cs typeface="Calibri"/>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spc="-5" dirty="0">
                <a:solidFill>
                  <a:srgbClr val="231F20"/>
                </a:solidFill>
                <a:cs typeface="Arial"/>
              </a:rPr>
              <a:t> </a:t>
            </a:r>
            <a:r>
              <a:rPr lang="en-US" sz="1000" b="1" spc="-5" dirty="0" smtClean="0">
                <a:solidFill>
                  <a:srgbClr val="231F20"/>
                </a:solidFill>
                <a:cs typeface="Arial"/>
              </a:rPr>
              <a:t>impossible burger meat, salt, black pepper, basil, parsley, tomatoes, garlic, olive oil, mayonnaise, lemon juice, rosemary, brioche, arugula</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milk, soy, tree nuts (at risk),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2493341635"/>
              </p:ext>
            </p:extLst>
          </p:nvPr>
        </p:nvGraphicFramePr>
        <p:xfrm>
          <a:off x="279400" y="368171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280726" y="4286375"/>
            <a:ext cx="6744334" cy="1438855"/>
          </a:xfrm>
          <a:prstGeom prst="rect">
            <a:avLst/>
          </a:prstGeom>
        </p:spPr>
        <p:txBody>
          <a:bodyPr vert="horz" wrap="square" lIns="0" tIns="12700" rIns="0" bIns="0" rtlCol="0">
            <a:spAutoFit/>
          </a:bodyPr>
          <a:lstStyle/>
          <a:p>
            <a:pPr marL="12700">
              <a:spcBef>
                <a:spcPts val="100"/>
              </a:spcBef>
            </a:pPr>
            <a:r>
              <a:rPr lang="en-US" sz="1600" b="1" spc="-25" dirty="0" smtClean="0">
                <a:cs typeface="Arial"/>
              </a:rPr>
              <a:t>seared mushroom quesadilla</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spcBef>
                <a:spcPts val="100"/>
              </a:spcBef>
            </a:pPr>
            <a:r>
              <a:rPr lang="en-US" sz="1000" spc="70" dirty="0" smtClean="0">
                <a:solidFill>
                  <a:srgbClr val="231F20"/>
                </a:solidFill>
                <a:cs typeface="Calibri"/>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onions, tomatillo, cilantro, avocado, salt, black pepper, lime juice, serrano chili peppers, garlic, lime juice, canola oil, button mushrooms, cheddar cheese, </a:t>
            </a:r>
            <a:r>
              <a:rPr lang="en-US" sz="1000" b="1" spc="-5" dirty="0" err="1" smtClean="0">
                <a:solidFill>
                  <a:srgbClr val="231F20"/>
                </a:solidFill>
                <a:cs typeface="Arial"/>
              </a:rPr>
              <a:t>monterey</a:t>
            </a:r>
            <a:r>
              <a:rPr lang="en-US" sz="1000" b="1" spc="-5" dirty="0" smtClean="0">
                <a:solidFill>
                  <a:srgbClr val="231F20"/>
                </a:solidFill>
                <a:cs typeface="Arial"/>
              </a:rPr>
              <a:t> jack cheese, tomatoes, flour tortilla</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1667781119"/>
              </p:ext>
            </p:extLst>
          </p:nvPr>
        </p:nvGraphicFramePr>
        <p:xfrm>
          <a:off x="304800" y="572198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79400" y="6346259"/>
            <a:ext cx="6744334" cy="1131079"/>
          </a:xfrm>
          <a:prstGeom prst="rect">
            <a:avLst/>
          </a:prstGeom>
        </p:spPr>
        <p:txBody>
          <a:bodyPr vert="horz" wrap="square" lIns="0" tIns="12700" rIns="0" bIns="0" rtlCol="0">
            <a:spAutoFit/>
          </a:bodyPr>
          <a:lstStyle/>
          <a:p>
            <a:pPr marL="12700">
              <a:spcBef>
                <a:spcPts val="100"/>
              </a:spcBef>
            </a:pPr>
            <a:r>
              <a:rPr lang="en-US" sz="1600" b="1" spc="-25" dirty="0" smtClean="0">
                <a:cs typeface="Arial"/>
              </a:rPr>
              <a:t>crunchy cod </a:t>
            </a:r>
            <a:r>
              <a:rPr lang="en-US" sz="1600" b="1" spc="-25" dirty="0" err="1" smtClean="0">
                <a:cs typeface="Arial"/>
              </a:rPr>
              <a:t>po</a:t>
            </a:r>
            <a:r>
              <a:rPr lang="en-US" sz="1600" b="1" spc="-25" dirty="0" smtClean="0">
                <a:cs typeface="Arial"/>
              </a:rPr>
              <a:t>’ boy, jalapeno mayo</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jalapeno peppers, mustard, parsley, garlic, green onions, baguette, tomatoes, lettuce, cod, mayonnaise</a:t>
            </a:r>
            <a:endParaRPr lang="en-US" sz="1000" spc="70" dirty="0">
              <a:solidFill>
                <a:srgbClr val="231F20"/>
              </a:solidFill>
              <a:cs typeface="Calibri"/>
            </a:endParaRPr>
          </a:p>
          <a:p>
            <a:pPr marL="12700">
              <a:lnSpc>
                <a:spcPts val="1140"/>
              </a:lnSpc>
            </a:pPr>
            <a:r>
              <a:rPr lang="en-US" sz="1000" spc="-5" dirty="0">
                <a:solidFill>
                  <a:srgbClr val="FF0000"/>
                </a:solidFill>
                <a:cs typeface="Arial"/>
              </a:rPr>
              <a:t>contains</a:t>
            </a:r>
            <a:r>
              <a:rPr lang="en-US" sz="1000" spc="-5" dirty="0" smtClean="0">
                <a:solidFill>
                  <a:srgbClr val="FF0000"/>
                </a:solidFill>
                <a:cs typeface="Arial"/>
              </a:rPr>
              <a:t>: egg, fish,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2447585952"/>
              </p:ext>
            </p:extLst>
          </p:nvPr>
        </p:nvGraphicFramePr>
        <p:xfrm>
          <a:off x="304800" y="74900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279400" y="8056372"/>
            <a:ext cx="6744334" cy="1131079"/>
          </a:xfrm>
          <a:prstGeom prst="rect">
            <a:avLst/>
          </a:prstGeom>
        </p:spPr>
        <p:txBody>
          <a:bodyPr vert="horz" wrap="square" lIns="0" tIns="12700" rIns="0" bIns="0" rtlCol="0">
            <a:spAutoFit/>
          </a:bodyPr>
          <a:lstStyle/>
          <a:p>
            <a:pPr marL="12700">
              <a:spcBef>
                <a:spcPts val="100"/>
              </a:spcBef>
            </a:pPr>
            <a:r>
              <a:rPr lang="en-US" sz="1600" b="1" spc="-25" dirty="0" err="1" smtClean="0">
                <a:cs typeface="Arial"/>
              </a:rPr>
              <a:t>blt</a:t>
            </a:r>
            <a:r>
              <a:rPr lang="en-US" sz="1600" b="1" spc="-25" dirty="0" smtClean="0">
                <a:cs typeface="Arial"/>
              </a:rPr>
              <a:t> ranch turkey burger, brioche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1ea</a:t>
            </a:r>
          </a:p>
          <a:p>
            <a:pPr marL="12700">
              <a:lnSpc>
                <a:spcPts val="1140"/>
              </a:lnSpc>
            </a:pPr>
            <a:endParaRPr lang="en-US" sz="1000" b="1" spc="-5" dirty="0">
              <a:solidFill>
                <a:srgbClr val="231F20"/>
              </a:solidFill>
              <a:cs typeface="Arial"/>
            </a:endParaRPr>
          </a:p>
          <a:p>
            <a:pPr marL="12700">
              <a:lnSpc>
                <a:spcPts val="1140"/>
              </a:lnSpc>
            </a:pPr>
            <a:r>
              <a:rPr lang="en-US" sz="1000" b="1" spc="-5" dirty="0" smtClean="0">
                <a:solidFill>
                  <a:srgbClr val="231F20"/>
                </a:solidFill>
                <a:cs typeface="Arial"/>
              </a:rPr>
              <a:t>ingredients: bacon, ground turkey, ranch dressing, tomatoes, lettuce, brioche</a:t>
            </a:r>
          </a:p>
          <a:p>
            <a:pPr marL="12700">
              <a:lnSpc>
                <a:spcPts val="1140"/>
              </a:lnSpc>
            </a:pPr>
            <a:r>
              <a:rPr lang="en-US" sz="1000" spc="-5" dirty="0" smtClean="0">
                <a:solidFill>
                  <a:srgbClr val="FF0000"/>
                </a:solidFill>
                <a:cs typeface="Arial"/>
              </a:rPr>
              <a:t>contains: egg, milk,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179205892"/>
              </p:ext>
            </p:extLst>
          </p:nvPr>
        </p:nvGraphicFramePr>
        <p:xfrm>
          <a:off x="304800" y="920015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202709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8" name="object 4"/>
          <p:cNvSpPr txBox="1"/>
          <p:nvPr/>
        </p:nvSpPr>
        <p:spPr>
          <a:xfrm>
            <a:off x="342900" y="5022991"/>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chicken </a:t>
            </a:r>
            <a:r>
              <a:rPr lang="en-US" sz="1600" b="1" spc="-25" dirty="0" err="1" smtClean="0">
                <a:solidFill>
                  <a:srgbClr val="231F20"/>
                </a:solidFill>
                <a:cs typeface="Arial"/>
              </a:rPr>
              <a:t>philly</a:t>
            </a:r>
            <a:r>
              <a:rPr lang="en-US" sz="1600" b="1" spc="-25" dirty="0" smtClean="0">
                <a:solidFill>
                  <a:srgbClr val="231F20"/>
                </a:solidFill>
                <a:cs typeface="Arial"/>
              </a:rPr>
              <a:t> cheese steak</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button mushrooms, onions, bell peppers, provolone cheese, chicken, canola oil   </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2791569020"/>
              </p:ext>
            </p:extLst>
          </p:nvPr>
        </p:nvGraphicFramePr>
        <p:xfrm>
          <a:off x="342900" y="619790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342900" y="3034447"/>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turkey patty melt, </a:t>
            </a:r>
            <a:r>
              <a:rPr lang="en-US" sz="1600" b="1" spc="-25" dirty="0" err="1" smtClean="0">
                <a:solidFill>
                  <a:srgbClr val="231F20"/>
                </a:solidFill>
                <a:cs typeface="Arial"/>
              </a:rPr>
              <a:t>texas</a:t>
            </a:r>
            <a:r>
              <a:rPr lang="en-US" sz="1600" b="1" spc="-25" dirty="0" smtClean="0">
                <a:solidFill>
                  <a:srgbClr val="231F20"/>
                </a:solidFill>
                <a:cs typeface="Arial"/>
              </a:rPr>
              <a:t> toast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onions, canola oil, turkey, </a:t>
            </a:r>
            <a:r>
              <a:rPr lang="en-US" sz="1000" b="1" spc="-5" dirty="0" err="1" smtClean="0">
                <a:solidFill>
                  <a:srgbClr val="231F20"/>
                </a:solidFill>
                <a:cs typeface="Arial"/>
              </a:rPr>
              <a:t>swiss</a:t>
            </a:r>
            <a:r>
              <a:rPr lang="en-US" sz="1000" b="1" spc="-5" dirty="0" smtClean="0">
                <a:solidFill>
                  <a:srgbClr val="231F20"/>
                </a:solidFill>
                <a:cs typeface="Arial"/>
              </a:rPr>
              <a:t> cheese, </a:t>
            </a:r>
            <a:r>
              <a:rPr lang="en-US" sz="1000" b="1" spc="-5" dirty="0" err="1" smtClean="0">
                <a:solidFill>
                  <a:srgbClr val="231F20"/>
                </a:solidFill>
                <a:cs typeface="Arial"/>
              </a:rPr>
              <a:t>texas</a:t>
            </a:r>
            <a:r>
              <a:rPr lang="en-US" sz="1000" b="1" spc="-5" dirty="0" smtClean="0">
                <a:solidFill>
                  <a:srgbClr val="231F20"/>
                </a:solidFill>
                <a:cs typeface="Arial"/>
              </a:rPr>
              <a:t> </a:t>
            </a:r>
            <a:r>
              <a:rPr lang="en-US" sz="1000" b="1" spc="-5" dirty="0">
                <a:solidFill>
                  <a:srgbClr val="231F20"/>
                </a:solidFill>
                <a:cs typeface="Arial"/>
              </a:rPr>
              <a:t>bread (wheat flour, egg, whole wheat flour, salt, yeast), </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egg,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3170931342"/>
              </p:ext>
            </p:extLst>
          </p:nvPr>
        </p:nvGraphicFramePr>
        <p:xfrm>
          <a:off x="342900" y="424656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304800" y="790973"/>
            <a:ext cx="6744334" cy="1297791"/>
          </a:xfrm>
          <a:prstGeom prst="rect">
            <a:avLst/>
          </a:prstGeom>
        </p:spPr>
        <p:txBody>
          <a:bodyPr vert="horz" wrap="square" lIns="0" tIns="12700" rIns="0" bIns="0" rtlCol="0">
            <a:spAutoFit/>
          </a:bodyPr>
          <a:lstStyle/>
          <a:p>
            <a:pPr marL="12700">
              <a:spcBef>
                <a:spcPts val="100"/>
              </a:spcBef>
            </a:pPr>
            <a:r>
              <a:rPr lang="en-US" sz="1600" b="1" spc="-25" dirty="0" err="1" smtClean="0">
                <a:solidFill>
                  <a:srgbClr val="231F20"/>
                </a:solidFill>
                <a:cs typeface="Arial"/>
              </a:rPr>
              <a:t>poblano</a:t>
            </a:r>
            <a:r>
              <a:rPr lang="en-US" sz="1600" b="1" spc="-25" dirty="0" smtClean="0">
                <a:solidFill>
                  <a:srgbClr val="231F20"/>
                </a:solidFill>
                <a:cs typeface="Arial"/>
              </a:rPr>
              <a:t> lime shrimp quesadilla</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shrimp, cumin, chili powder, cilantro, black pepper, </a:t>
            </a:r>
            <a:r>
              <a:rPr lang="en-US" sz="1000" b="1" spc="-5" dirty="0" err="1" smtClean="0">
                <a:solidFill>
                  <a:srgbClr val="231F20"/>
                </a:solidFill>
                <a:cs typeface="Arial"/>
              </a:rPr>
              <a:t>poblano</a:t>
            </a:r>
            <a:r>
              <a:rPr lang="en-US" sz="1000" b="1" spc="-5" dirty="0" smtClean="0">
                <a:solidFill>
                  <a:srgbClr val="231F20"/>
                </a:solidFill>
                <a:cs typeface="Arial"/>
              </a:rPr>
              <a:t> chili pepper, tomatoes, jalapeno peppers, lime juice, salt, cilantro, onions, Monterey jack cheese, cheddar cheese, bell peppers, flour tortilla, canola oil</a:t>
            </a:r>
          </a:p>
          <a:p>
            <a:pPr marL="12700">
              <a:lnSpc>
                <a:spcPts val="1140"/>
              </a:lnSpc>
            </a:pPr>
            <a:r>
              <a:rPr lang="en-US" sz="1000" spc="-5" dirty="0" smtClean="0">
                <a:solidFill>
                  <a:srgbClr val="FF0000"/>
                </a:solidFill>
                <a:cs typeface="Arial"/>
              </a:rPr>
              <a:t>contains: milk, shellfish,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4165531739"/>
              </p:ext>
            </p:extLst>
          </p:nvPr>
        </p:nvGraphicFramePr>
        <p:xfrm>
          <a:off x="304800" y="213045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55600" y="7044501"/>
            <a:ext cx="6744334" cy="1297791"/>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chicken club melt, sourdough</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chicken breast, salt, black pepper, canola oil, tomatoes, bacon, ranch dressing, sourdough bread, butter, pepper jack cheese</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720743905"/>
              </p:ext>
            </p:extLst>
          </p:nvPr>
        </p:nvGraphicFramePr>
        <p:xfrm>
          <a:off x="355600" y="834229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632804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6" name="object 4"/>
          <p:cNvSpPr txBox="1"/>
          <p:nvPr/>
        </p:nvSpPr>
        <p:spPr>
          <a:xfrm>
            <a:off x="304800" y="790973"/>
            <a:ext cx="6744334" cy="143885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crab cake sandwich, arugula, sun-dried tomato aioli</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mustard, egg, white bread, </a:t>
            </a:r>
            <a:r>
              <a:rPr lang="en-US" sz="1000" b="1" spc="-5" dirty="0" err="1" smtClean="0">
                <a:solidFill>
                  <a:srgbClr val="231F20"/>
                </a:solidFill>
                <a:cs typeface="Arial"/>
              </a:rPr>
              <a:t>worcestershire</a:t>
            </a:r>
            <a:r>
              <a:rPr lang="en-US" sz="1000" b="1" spc="-5" dirty="0" smtClean="0">
                <a:solidFill>
                  <a:srgbClr val="231F20"/>
                </a:solidFill>
                <a:cs typeface="Arial"/>
              </a:rPr>
              <a:t> sauce, hot sauce, old bay seasoning, crab meat, mayonnaise, canola oil, salt, black pepper, butter, lemon juice, balsamic vinegar, salt, black pepper, garlic, sun-dried tomatoes, mayonnaise, arugula, brioche bun</a:t>
            </a:r>
          </a:p>
          <a:p>
            <a:pPr marL="12700">
              <a:lnSpc>
                <a:spcPts val="1140"/>
              </a:lnSpc>
            </a:pPr>
            <a:r>
              <a:rPr lang="en-US" sz="1000" spc="-5" dirty="0" smtClean="0">
                <a:solidFill>
                  <a:srgbClr val="FF0000"/>
                </a:solidFill>
                <a:cs typeface="Arial"/>
              </a:rPr>
              <a:t>contains: eg</a:t>
            </a:r>
            <a:r>
              <a:rPr lang="en-US" sz="1000" spc="-5" dirty="0">
                <a:solidFill>
                  <a:srgbClr val="FF0000"/>
                </a:solidFill>
                <a:cs typeface="Arial"/>
              </a:rPr>
              <a:t>g</a:t>
            </a:r>
            <a:r>
              <a:rPr lang="en-US" sz="1000" spc="-5" dirty="0" smtClean="0">
                <a:solidFill>
                  <a:srgbClr val="FF0000"/>
                </a:solidFill>
                <a:cs typeface="Arial"/>
              </a:rPr>
              <a:t>, milk, fish, shellfish,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3158812613"/>
              </p:ext>
            </p:extLst>
          </p:nvPr>
        </p:nvGraphicFramePr>
        <p:xfrm>
          <a:off x="304800" y="221033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04800" y="2866638"/>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rosemary grilled shrimp</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shrimp, salt, black pepper, rosemary, parsley, garlic, olive oil, lemon zest, shrimp</a:t>
            </a:r>
          </a:p>
          <a:p>
            <a:pPr marL="12700">
              <a:lnSpc>
                <a:spcPts val="1140"/>
              </a:lnSpc>
            </a:pPr>
            <a:r>
              <a:rPr lang="en-US" sz="1000" spc="-5" dirty="0" smtClean="0">
                <a:solidFill>
                  <a:srgbClr val="FF0000"/>
                </a:solidFill>
                <a:cs typeface="Arial"/>
              </a:rPr>
              <a:t>contains: shellfish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1398306327"/>
              </p:ext>
            </p:extLst>
          </p:nvPr>
        </p:nvGraphicFramePr>
        <p:xfrm>
          <a:off x="304800" y="415261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04800" y="4799433"/>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skirt steak, chimichurri</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garlic, cumin, salt, sugar, apple cider vinegar, serrano chili peppers, parsley, cilantro, red chili pepper, onions, canola oil, beef</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2270052872"/>
              </p:ext>
            </p:extLst>
          </p:nvPr>
        </p:nvGraphicFramePr>
        <p:xfrm>
          <a:off x="304800" y="601332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4800" y="6680209"/>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marinated swordfish</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6oz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shallots, garlic, thyme, swordfish, salt, black pepper, canola oil, lemon juice</a:t>
            </a:r>
          </a:p>
          <a:p>
            <a:pPr marL="12700">
              <a:lnSpc>
                <a:spcPts val="1140"/>
              </a:lnSpc>
            </a:pPr>
            <a:r>
              <a:rPr lang="en-US" sz="1000" spc="-5" dirty="0" smtClean="0">
                <a:solidFill>
                  <a:srgbClr val="FF0000"/>
                </a:solidFill>
                <a:cs typeface="Arial"/>
              </a:rPr>
              <a:t>contains: 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723320441"/>
              </p:ext>
            </p:extLst>
          </p:nvPr>
        </p:nvGraphicFramePr>
        <p:xfrm>
          <a:off x="304800" y="792125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119136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304800" y="2333488"/>
            <a:ext cx="6744334" cy="1297791"/>
          </a:xfrm>
          <a:prstGeom prst="rect">
            <a:avLst/>
          </a:prstGeom>
        </p:spPr>
        <p:txBody>
          <a:bodyPr vert="horz" wrap="square" lIns="0" tIns="12700" rIns="0" bIns="0" rtlCol="0">
            <a:spAutoFit/>
          </a:bodyPr>
          <a:lstStyle/>
          <a:p>
            <a:pPr marL="12700">
              <a:spcBef>
                <a:spcPts val="100"/>
              </a:spcBef>
            </a:pPr>
            <a:r>
              <a:rPr lang="en-US" sz="1600" b="1" spc="-25" dirty="0" err="1">
                <a:solidFill>
                  <a:srgbClr val="231F20"/>
                </a:solidFill>
                <a:cs typeface="Arial"/>
              </a:rPr>
              <a:t>m</a:t>
            </a:r>
            <a:r>
              <a:rPr lang="en-US" sz="1600" b="1" spc="-25" dirty="0" err="1" smtClean="0">
                <a:solidFill>
                  <a:srgbClr val="231F20"/>
                </a:solidFill>
                <a:cs typeface="Arial"/>
              </a:rPr>
              <a:t>alaysian</a:t>
            </a:r>
            <a:r>
              <a:rPr lang="en-US" sz="1600" b="1" spc="-25" dirty="0" smtClean="0">
                <a:solidFill>
                  <a:srgbClr val="231F20"/>
                </a:solidFill>
                <a:cs typeface="Arial"/>
              </a:rPr>
              <a:t> salmon, spicy sweet pepper glaze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black pepper, coriander, garlic, ginger, cayenne pepper, basil, mint, soy sauce, canola oil, garlic, sugar, apple cider vinegar, cayenne pepper, red chili pepper, canola oil, salmon</a:t>
            </a:r>
          </a:p>
          <a:p>
            <a:pPr marL="12700">
              <a:lnSpc>
                <a:spcPts val="1140"/>
              </a:lnSpc>
            </a:pPr>
            <a:r>
              <a:rPr lang="en-US" sz="1000" spc="-5" dirty="0" smtClean="0">
                <a:solidFill>
                  <a:srgbClr val="FF0000"/>
                </a:solidFill>
                <a:cs typeface="Arial"/>
              </a:rPr>
              <a:t>contains: fish,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61717728"/>
              </p:ext>
            </p:extLst>
          </p:nvPr>
        </p:nvGraphicFramePr>
        <p:xfrm>
          <a:off x="304800" y="367430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04800" y="4379694"/>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tamarind glazed tempeh</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1/3 cup</a:t>
            </a:r>
          </a:p>
          <a:p>
            <a:pPr marL="12700">
              <a:spcBef>
                <a:spcPts val="100"/>
              </a:spcBef>
            </a:pPr>
            <a:r>
              <a:rPr lang="en-US" sz="1000" spc="-5" dirty="0" smtClean="0">
                <a:solidFill>
                  <a:srgbClr val="231F20"/>
                </a:solidFill>
                <a:cs typeface="Arial"/>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tempeh, honey, olive oil, salt, red chili pepper, garlic, tamarind</a:t>
            </a:r>
          </a:p>
          <a:p>
            <a:pPr marL="12700">
              <a:lnSpc>
                <a:spcPts val="1140"/>
              </a:lnSpc>
            </a:pPr>
            <a:r>
              <a:rPr lang="en-US" sz="1000" spc="-5" dirty="0" smtClean="0">
                <a:solidFill>
                  <a:srgbClr val="FF0000"/>
                </a:solidFill>
                <a:cs typeface="Arial"/>
              </a:rPr>
              <a:t>contains: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1922468548"/>
              </p:ext>
            </p:extLst>
          </p:nvPr>
        </p:nvGraphicFramePr>
        <p:xfrm>
          <a:off x="304800" y="57298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4800" y="6400800"/>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pan seared salmon, pistachio crust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7oz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salmon, pistachio nuts, fennel, onions, salt, black pepper, wine, canola oil </a:t>
            </a:r>
          </a:p>
          <a:p>
            <a:pPr marL="12700">
              <a:lnSpc>
                <a:spcPts val="1140"/>
              </a:lnSpc>
            </a:pPr>
            <a:r>
              <a:rPr lang="en-US" sz="1000" spc="-5" dirty="0" smtClean="0">
                <a:solidFill>
                  <a:srgbClr val="FF0000"/>
                </a:solidFill>
                <a:cs typeface="Arial"/>
              </a:rPr>
              <a:t>contains: fish, tree nuts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259140106"/>
              </p:ext>
            </p:extLst>
          </p:nvPr>
        </p:nvGraphicFramePr>
        <p:xfrm>
          <a:off x="304800" y="755885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4800" y="314219"/>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jalapeno cilantro marinated bone-in pork chop</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8oz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black pepper, green onions, onions, cilantro, jalapeno chili peppers, brown sugar, chili powder, cumin, canola oil, lime juice, pork chop, salt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1178130037"/>
              </p:ext>
            </p:extLst>
          </p:nvPr>
        </p:nvGraphicFramePr>
        <p:xfrm>
          <a:off x="304800" y="150325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5552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9" y="175618"/>
            <a:ext cx="6870065" cy="1484381"/>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a:solidFill>
                  <a:srgbClr val="231F20"/>
                </a:solidFill>
                <a:cs typeface="Arial"/>
              </a:rPr>
              <a:t>mixed fruit cup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8</a:t>
            </a:r>
            <a:r>
              <a:rPr lang="en-US" sz="1000" spc="70" dirty="0" smtClean="0">
                <a:solidFill>
                  <a:srgbClr val="231F20"/>
                </a:solidFill>
                <a:cs typeface="Calibri"/>
              </a:rPr>
              <a:t>oz </a:t>
            </a:r>
            <a:endParaRPr lang="en-US" sz="1000" spc="65" dirty="0">
              <a:solidFill>
                <a:srgbClr val="231F20"/>
              </a:solidFill>
              <a:cs typeface="Calibri"/>
            </a:endParaRPr>
          </a:p>
          <a:p>
            <a:pPr marL="12700">
              <a:lnSpc>
                <a:spcPts val="1140"/>
              </a:lnSpc>
            </a:pPr>
            <a:r>
              <a:rPr lang="en-US" sz="950" dirty="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 </a:t>
            </a:r>
            <a:r>
              <a:rPr lang="fr-FR" sz="1000" b="1" spc="-5" dirty="0" err="1">
                <a:solidFill>
                  <a:srgbClr val="231F20"/>
                </a:solidFill>
                <a:cs typeface="Arial"/>
              </a:rPr>
              <a:t>cantaloupe</a:t>
            </a:r>
            <a:r>
              <a:rPr lang="fr-FR" sz="1000" b="1" spc="-5" dirty="0">
                <a:solidFill>
                  <a:srgbClr val="231F20"/>
                </a:solidFill>
                <a:cs typeface="Arial"/>
              </a:rPr>
              <a:t>, </a:t>
            </a:r>
            <a:r>
              <a:rPr lang="fr-FR" sz="1000" b="1" spc="-5" dirty="0" err="1">
                <a:solidFill>
                  <a:srgbClr val="231F20"/>
                </a:solidFill>
                <a:cs typeface="Arial"/>
              </a:rPr>
              <a:t>grapes</a:t>
            </a:r>
            <a:r>
              <a:rPr lang="fr-FR" sz="1000" b="1" spc="-5" dirty="0">
                <a:solidFill>
                  <a:srgbClr val="231F20"/>
                </a:solidFill>
                <a:cs typeface="Arial"/>
              </a:rPr>
              <a:t>, </a:t>
            </a:r>
            <a:r>
              <a:rPr lang="fr-FR" sz="1000" b="1" spc="-5" dirty="0" err="1">
                <a:solidFill>
                  <a:srgbClr val="231F20"/>
                </a:solidFill>
                <a:cs typeface="Arial"/>
              </a:rPr>
              <a:t>honeydew</a:t>
            </a:r>
            <a:r>
              <a:rPr lang="fr-FR" sz="1000" b="1" spc="-5" dirty="0">
                <a:solidFill>
                  <a:srgbClr val="231F20"/>
                </a:solidFill>
                <a:cs typeface="Arial"/>
              </a:rPr>
              <a:t> melon, </a:t>
            </a:r>
            <a:r>
              <a:rPr lang="fr-FR" sz="1000" b="1" spc="-5" dirty="0" err="1">
                <a:solidFill>
                  <a:srgbClr val="231F20"/>
                </a:solidFill>
                <a:cs typeface="Arial"/>
              </a:rPr>
              <a:t>pineapple</a:t>
            </a:r>
            <a:endParaRPr lang="en-US" sz="1000" b="1" spc="-5" dirty="0">
              <a:solidFill>
                <a:srgbClr val="231F20"/>
              </a:solidFill>
              <a:cs typeface="Arial"/>
            </a:endParaRPr>
          </a:p>
          <a:p>
            <a:pPr marL="12700">
              <a:lnSpc>
                <a:spcPct val="100000"/>
              </a:lnSpc>
              <a:spcBef>
                <a:spcPts val="40"/>
              </a:spcBef>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4" name="object 4"/>
          <p:cNvSpPr txBox="1"/>
          <p:nvPr/>
        </p:nvSpPr>
        <p:spPr>
          <a:xfrm>
            <a:off x="444500" y="2282805"/>
            <a:ext cx="6744334" cy="1256754"/>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mixed berry granola yogurt parfait</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9oz</a:t>
            </a:r>
          </a:p>
          <a:p>
            <a:pPr marL="12700">
              <a:lnSpc>
                <a:spcPts val="1140"/>
              </a:lnSpc>
            </a:pPr>
            <a:r>
              <a:rPr lang="en-US" sz="1000" dirty="0">
                <a:cs typeface="Calibri"/>
              </a:rPr>
              <a:t>vegetarian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low fat yogurt, mixed berries, low fat no raisins granola cereal</a:t>
            </a:r>
          </a:p>
          <a:p>
            <a:pPr marL="12700">
              <a:lnSpc>
                <a:spcPts val="1140"/>
              </a:lnSpc>
            </a:pPr>
            <a:r>
              <a:rPr lang="en-US" sz="1000" dirty="0">
                <a:solidFill>
                  <a:srgbClr val="FF0000"/>
                </a:solidFill>
                <a:cs typeface="Arial"/>
              </a:rPr>
              <a:t>contains: milk, </a:t>
            </a:r>
            <a:r>
              <a:rPr lang="en-US" sz="1000" dirty="0" smtClean="0">
                <a:solidFill>
                  <a:srgbClr val="FF0000"/>
                </a:solidFill>
                <a:cs typeface="Arial"/>
              </a:rPr>
              <a:t>wheat</a:t>
            </a:r>
          </a:p>
          <a:p>
            <a:pPr marL="12700">
              <a:lnSpc>
                <a:spcPts val="1140"/>
              </a:lnSpc>
            </a:pPr>
            <a:endParaRPr lang="en-US" sz="1000" dirty="0">
              <a:solidFill>
                <a:srgbClr val="FF000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6" name="object 6"/>
          <p:cNvSpPr txBox="1"/>
          <p:nvPr/>
        </p:nvSpPr>
        <p:spPr>
          <a:xfrm>
            <a:off x="444500" y="4362703"/>
            <a:ext cx="6870065" cy="129522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mixed berry lemon chia overnight oats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9oz</a:t>
            </a:r>
          </a:p>
          <a:p>
            <a:pPr marL="12700">
              <a:lnSpc>
                <a:spcPts val="1140"/>
              </a:lnSpc>
            </a:pPr>
            <a:r>
              <a:rPr lang="en-US" sz="1000" spc="55" dirty="0">
                <a:solidFill>
                  <a:srgbClr val="231F20"/>
                </a:solidFill>
                <a:cs typeface="Calibri"/>
              </a:rPr>
              <a:t>vegetarian</a:t>
            </a:r>
          </a:p>
          <a:p>
            <a:pPr marL="12700">
              <a:lnSpc>
                <a:spcPts val="1140"/>
              </a:lnSpc>
            </a:pPr>
            <a:endParaRPr lang="en-US" sz="1000" b="1" spc="-40" dirty="0">
              <a:solidFill>
                <a:srgbClr val="A83346"/>
              </a:solidFill>
              <a:cs typeface="Arial"/>
            </a:endParaRPr>
          </a:p>
          <a:p>
            <a:r>
              <a:rPr lang="en-US" sz="1000" b="1" spc="-5" dirty="0">
                <a:solidFill>
                  <a:srgbClr val="231F20"/>
                </a:solidFill>
                <a:cs typeface="Arial"/>
              </a:rPr>
              <a:t>ingredients:</a:t>
            </a:r>
            <a:r>
              <a:rPr lang="en-US" sz="1000" dirty="0"/>
              <a:t> </a:t>
            </a:r>
            <a:r>
              <a:rPr lang="en-US" sz="1000" b="1" dirty="0"/>
              <a:t>fat free milk, oatmeal, blueberries, honey, chia seeds, pure vanilla extract, lemon </a:t>
            </a:r>
            <a:endParaRPr lang="en-US" sz="1000" b="1" spc="-5" dirty="0">
              <a:solidFill>
                <a:srgbClr val="231F20"/>
              </a:solidFill>
              <a:cs typeface="Arial"/>
            </a:endParaRPr>
          </a:p>
          <a:p>
            <a:pPr marL="12700" marR="5401945">
              <a:lnSpc>
                <a:spcPct val="100000"/>
              </a:lnSpc>
            </a:pPr>
            <a:r>
              <a:rPr lang="en-US" sz="1000" dirty="0">
                <a:solidFill>
                  <a:srgbClr val="FF0000"/>
                </a:solidFill>
                <a:cs typeface="Arial"/>
              </a:rPr>
              <a:t>contains: milk, </a:t>
            </a:r>
            <a:r>
              <a:rPr lang="en-US" sz="1000" dirty="0" smtClean="0">
                <a:solidFill>
                  <a:srgbClr val="FF0000"/>
                </a:solidFill>
                <a:cs typeface="Arial"/>
              </a:rPr>
              <a:t>wheat</a:t>
            </a:r>
          </a:p>
          <a:p>
            <a:pPr marL="12700" marR="5401945">
              <a:lnSpc>
                <a:spcPct val="10000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graphicFrame>
        <p:nvGraphicFramePr>
          <p:cNvPr id="22" name="object 3"/>
          <p:cNvGraphicFramePr>
            <a:graphicFrameLocks noGrp="1"/>
          </p:cNvGraphicFramePr>
          <p:nvPr>
            <p:extLst>
              <p:ext uri="{D42A27DB-BD31-4B8C-83A1-F6EECF244321}">
                <p14:modId xmlns:p14="http://schemas.microsoft.com/office/powerpoint/2010/main" val="64526444"/>
              </p:ext>
            </p:extLst>
          </p:nvPr>
        </p:nvGraphicFramePr>
        <p:xfrm>
          <a:off x="444496" y="363807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3" name="object 3"/>
          <p:cNvGraphicFramePr>
            <a:graphicFrameLocks noGrp="1"/>
          </p:cNvGraphicFramePr>
          <p:nvPr>
            <p:extLst>
              <p:ext uri="{D42A27DB-BD31-4B8C-83A1-F6EECF244321}">
                <p14:modId xmlns:p14="http://schemas.microsoft.com/office/powerpoint/2010/main" val="4210494517"/>
              </p:ext>
            </p:extLst>
          </p:nvPr>
        </p:nvGraphicFramePr>
        <p:xfrm>
          <a:off x="444496" y="5638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300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Footer Placeholder 7">
            <a:extLst>
              <a:ext uri="{FF2B5EF4-FFF2-40B4-BE49-F238E27FC236}">
                <a16:creationId xmlns:a16="http://schemas.microsoft.com/office/drawing/2014/main" id="{1A34A90A-5EC3-4816-904F-D64F9904B357}"/>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graphicFrame>
        <p:nvGraphicFramePr>
          <p:cNvPr id="10" name="object 3"/>
          <p:cNvGraphicFramePr>
            <a:graphicFrameLocks noGrp="1"/>
          </p:cNvGraphicFramePr>
          <p:nvPr>
            <p:extLst>
              <p:ext uri="{D42A27DB-BD31-4B8C-83A1-F6EECF244321}">
                <p14:modId xmlns:p14="http://schemas.microsoft.com/office/powerpoint/2010/main" val="3932835426"/>
              </p:ext>
            </p:extLst>
          </p:nvPr>
        </p:nvGraphicFramePr>
        <p:xfrm>
          <a:off x="444496" y="16739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152775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304800" y="2498919"/>
            <a:ext cx="6744334" cy="1156727"/>
          </a:xfrm>
          <a:prstGeom prst="rect">
            <a:avLst/>
          </a:prstGeom>
        </p:spPr>
        <p:txBody>
          <a:bodyPr vert="horz" wrap="square" lIns="0" tIns="12700" rIns="0" bIns="0" rtlCol="0">
            <a:spAutoFit/>
          </a:bodyPr>
          <a:lstStyle/>
          <a:p>
            <a:pPr marL="12700">
              <a:spcBef>
                <a:spcPts val="100"/>
              </a:spcBef>
            </a:pPr>
            <a:r>
              <a:rPr lang="en-US" sz="1600" b="1" spc="-25" dirty="0" err="1" smtClean="0">
                <a:solidFill>
                  <a:srgbClr val="231F20"/>
                </a:solidFill>
                <a:cs typeface="Arial"/>
              </a:rPr>
              <a:t>mediterranean</a:t>
            </a:r>
            <a:r>
              <a:rPr lang="en-US" sz="1600" b="1" spc="-25" dirty="0" smtClean="0">
                <a:solidFill>
                  <a:srgbClr val="231F20"/>
                </a:solidFill>
                <a:cs typeface="Arial"/>
              </a:rPr>
              <a:t> spiced tuna </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yellowfin tuna, basil, celery seed, garlic, salt, bell pepper, sugar, tomato, onion, lemon juice, olive oil</a:t>
            </a:r>
          </a:p>
          <a:p>
            <a:pPr marL="12700">
              <a:lnSpc>
                <a:spcPts val="1140"/>
              </a:lnSpc>
            </a:pPr>
            <a:r>
              <a:rPr lang="en-US" sz="1000" spc="-5" dirty="0" smtClean="0">
                <a:solidFill>
                  <a:srgbClr val="FF0000"/>
                </a:solidFill>
                <a:cs typeface="Arial"/>
              </a:rPr>
              <a:t>contains: 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320725243"/>
              </p:ext>
            </p:extLst>
          </p:nvPr>
        </p:nvGraphicFramePr>
        <p:xfrm>
          <a:off x="304800" y="37849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04800" y="4379694"/>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chipotle orange marinated flank steak</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orange juice, canola oil, garlic, chipotle peppers, adobo sauce, honey, salt, lime juice, cilantro, beef, salt, black pepper</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100426610"/>
              </p:ext>
            </p:extLst>
          </p:nvPr>
        </p:nvGraphicFramePr>
        <p:xfrm>
          <a:off x="304800" y="56656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4800" y="6267559"/>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shrimp, yuzu miso vinaigrette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shrimp, black pepper, salt, sesame oil, miso paste, orange juice, yuzu juice, garlic, rice wine vinegar, sugar</a:t>
            </a:r>
          </a:p>
          <a:p>
            <a:pPr marL="12700">
              <a:lnSpc>
                <a:spcPts val="1140"/>
              </a:lnSpc>
            </a:pPr>
            <a:r>
              <a:rPr lang="en-US" sz="1000" spc="-5" dirty="0" smtClean="0">
                <a:solidFill>
                  <a:srgbClr val="FF0000"/>
                </a:solidFill>
                <a:cs typeface="Arial"/>
              </a:rPr>
              <a:t>contains: soy, shellfish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506168665"/>
              </p:ext>
            </p:extLst>
          </p:nvPr>
        </p:nvGraphicFramePr>
        <p:xfrm>
          <a:off x="304800" y="755354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4800" y="314219"/>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hoisin sesame chicken breast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endParaRPr lang="en-US" sz="1000" b="1" spc="-5" dirty="0" smtClean="0">
              <a:solidFill>
                <a:srgbClr val="231F20"/>
              </a:solidFill>
              <a:cs typeface="Arial"/>
            </a:endParaRP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soy sauce, hoisin sauce, brown sugar, garlic, ginger, cilantro, sesame oil, chicken breast</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721807282"/>
              </p:ext>
            </p:extLst>
          </p:nvPr>
        </p:nvGraphicFramePr>
        <p:xfrm>
          <a:off x="304800" y="16002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043286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4" name="object 4"/>
          <p:cNvSpPr txBox="1"/>
          <p:nvPr/>
        </p:nvSpPr>
        <p:spPr>
          <a:xfrm>
            <a:off x="304800" y="314219"/>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chimichurri seitan</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seitan, salt, cumin, coriander, black pepper, canola oil, garlic, cilantro, parsley, white vinegar, cayenne pepper</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389694378"/>
              </p:ext>
            </p:extLst>
          </p:nvPr>
        </p:nvGraphicFramePr>
        <p:xfrm>
          <a:off x="304800" y="164883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288851" y="233632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cauliflower, green bean, walnut salad with harissa vinaigrette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red quinoa, green beans, cauliflower, garlic, salt, olive oil, broccoli, cauliflower, spinach, kale, romaine lettuce, honey, walnuts, cayenne pepper, tomatoes, shallots, harissa paste, lemon, orange juice, brown sugar</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3543582649"/>
              </p:ext>
            </p:extLst>
          </p:nvPr>
        </p:nvGraphicFramePr>
        <p:xfrm>
          <a:off x="295405" y="365579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85574" y="4287118"/>
            <a:ext cx="6744334" cy="101566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mojo marinated </a:t>
            </a:r>
            <a:r>
              <a:rPr lang="en-US" sz="1600" b="1" spc="-25" dirty="0" err="1" smtClean="0">
                <a:solidFill>
                  <a:srgbClr val="231F20"/>
                </a:solidFill>
                <a:cs typeface="Arial"/>
              </a:rPr>
              <a:t>french</a:t>
            </a:r>
            <a:r>
              <a:rPr lang="en-US" sz="1600" b="1" spc="-25" dirty="0" smtClean="0">
                <a:solidFill>
                  <a:srgbClr val="231F20"/>
                </a:solidFill>
                <a:cs typeface="Arial"/>
              </a:rPr>
              <a:t> cut chicken breast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cilantro, orange zest, orange juice, mint, garlic, oregano, cumin, salt, black pepper, canola oil, lime juice</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904930197"/>
              </p:ext>
            </p:extLst>
          </p:nvPr>
        </p:nvGraphicFramePr>
        <p:xfrm>
          <a:off x="288851" y="535997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74674" y="6147494"/>
            <a:ext cx="6744334" cy="101566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pork chop, apple chutney</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8oz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apple juice, sugar, salt, ginger, lemon zest, ginger, dried cranberries, apples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4062370958"/>
              </p:ext>
            </p:extLst>
          </p:nvPr>
        </p:nvGraphicFramePr>
        <p:xfrm>
          <a:off x="295405" y="724182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301523" y="7925094"/>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spicy shrimp </a:t>
            </a:r>
            <a:r>
              <a:rPr lang="en-US" sz="1600" b="1" spc="-25" dirty="0" err="1" smtClean="0">
                <a:solidFill>
                  <a:srgbClr val="231F20"/>
                </a:solidFill>
                <a:cs typeface="Arial"/>
              </a:rPr>
              <a:t>mozambique</a:t>
            </a:r>
            <a:endParaRPr lang="en-US" sz="1600" b="1" spc="-25" dirty="0" smtClean="0">
              <a:solidFill>
                <a:srgbClr val="231F20"/>
              </a:solidFill>
              <a:cs typeface="Arial"/>
            </a:endParaRP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shrimp, butter, beer, yellow onions, garlic, annatto seed, coriander, oregano, hot sauce, salt, parsley, lemon</a:t>
            </a:r>
          </a:p>
          <a:p>
            <a:pPr marL="12700">
              <a:lnSpc>
                <a:spcPts val="1140"/>
              </a:lnSpc>
            </a:pPr>
            <a:r>
              <a:rPr lang="en-US" sz="1000" spc="-5" dirty="0" smtClean="0">
                <a:solidFill>
                  <a:srgbClr val="FF0000"/>
                </a:solidFill>
                <a:cs typeface="Arial"/>
              </a:rPr>
              <a:t>contains: milk, shellfish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3508218129"/>
              </p:ext>
            </p:extLst>
          </p:nvPr>
        </p:nvGraphicFramePr>
        <p:xfrm>
          <a:off x="324293" y="911624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051410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2" name="object 4"/>
          <p:cNvSpPr txBox="1"/>
          <p:nvPr/>
        </p:nvSpPr>
        <p:spPr>
          <a:xfrm>
            <a:off x="285574" y="4163886"/>
            <a:ext cx="6744334" cy="1464503"/>
          </a:xfrm>
          <a:prstGeom prst="rect">
            <a:avLst/>
          </a:prstGeom>
        </p:spPr>
        <p:txBody>
          <a:bodyPr vert="horz" wrap="square" lIns="0" tIns="12700" rIns="0" bIns="0" rtlCol="0">
            <a:spAutoFit/>
          </a:bodyPr>
          <a:lstStyle/>
          <a:p>
            <a:pPr marL="12700">
              <a:spcBef>
                <a:spcPts val="100"/>
              </a:spcBef>
            </a:pPr>
            <a:r>
              <a:rPr lang="en-US" sz="1600" b="1" spc="-25" dirty="0" smtClean="0">
                <a:cs typeface="Arial"/>
              </a:rPr>
              <a:t>impossible meatball, tomato basil bruschetta topping</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6 meatballs, (6oz), 2oz bruschetta</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salt, black pepper, impossible meat, ricotta cheese, parmesan cheese, whole milk, </a:t>
            </a:r>
            <a:r>
              <a:rPr lang="en-US" sz="1000" b="1" spc="-5" dirty="0" smtClean="0">
                <a:cs typeface="Arial"/>
              </a:rPr>
              <a:t>GF whole grain bread, onions, parsley, basil, egg, garlic, tomatoes, basil, salt, black pepper, canola oil </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egg,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765550727"/>
              </p:ext>
            </p:extLst>
          </p:nvPr>
        </p:nvGraphicFramePr>
        <p:xfrm>
          <a:off x="297711" y="562799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88851" y="6171549"/>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caramelized carrots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¾ cup</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olive oil, shallots, maple syrup, cinnamon, carrots, lemon juice</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3330572241"/>
              </p:ext>
            </p:extLst>
          </p:nvPr>
        </p:nvGraphicFramePr>
        <p:xfrm>
          <a:off x="295405" y="732085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282297" y="7831988"/>
            <a:ext cx="6744334" cy="1323439"/>
          </a:xfrm>
          <a:prstGeom prst="rect">
            <a:avLst/>
          </a:prstGeom>
        </p:spPr>
        <p:txBody>
          <a:bodyPr vert="horz" wrap="square" lIns="0" tIns="12700" rIns="0" bIns="0" rtlCol="0">
            <a:spAutoFit/>
          </a:bodyPr>
          <a:lstStyle/>
          <a:p>
            <a:pPr marL="12700">
              <a:spcBef>
                <a:spcPts val="100"/>
              </a:spcBef>
            </a:pPr>
            <a:r>
              <a:rPr lang="en-US" sz="1600" b="1" spc="-25" dirty="0" err="1">
                <a:solidFill>
                  <a:srgbClr val="231F20"/>
                </a:solidFill>
                <a:cs typeface="Arial"/>
              </a:rPr>
              <a:t>m</a:t>
            </a:r>
            <a:r>
              <a:rPr lang="en-US" sz="1600" b="1" spc="-25" dirty="0" err="1" smtClean="0">
                <a:solidFill>
                  <a:srgbClr val="231F20"/>
                </a:solidFill>
                <a:cs typeface="Arial"/>
              </a:rPr>
              <a:t>editerranean</a:t>
            </a:r>
            <a:r>
              <a:rPr lang="en-US" sz="1600" b="1" spc="-25" dirty="0" smtClean="0">
                <a:solidFill>
                  <a:srgbClr val="231F20"/>
                </a:solidFill>
                <a:cs typeface="Arial"/>
              </a:rPr>
              <a:t> quinoa salad with pistachios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½ cup</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quinoa, tomatoes, cucumbers, parsley, olive oil, lemon, salt black pepper, pistachio nuts</a:t>
            </a:r>
          </a:p>
          <a:p>
            <a:pPr marL="12700">
              <a:lnSpc>
                <a:spcPts val="1140"/>
              </a:lnSpc>
            </a:pPr>
            <a:r>
              <a:rPr lang="en-US" sz="1000" spc="-5" dirty="0" smtClean="0">
                <a:solidFill>
                  <a:srgbClr val="FF0000"/>
                </a:solidFill>
                <a:cs typeface="Arial"/>
              </a:rPr>
              <a:t>contains: tree nuts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1146943885"/>
              </p:ext>
            </p:extLst>
          </p:nvPr>
        </p:nvGraphicFramePr>
        <p:xfrm>
          <a:off x="295405" y="91777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275743" y="447639"/>
            <a:ext cx="6744334" cy="1297791"/>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jumbo lump crab cake sliders, grainy mustard slaw</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slider (2oz crab cake, ½ tbsp. mustard sauce, ¼ cup slaw)</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butter, shallots, champagne vinegar, white wine, thyme, heavy cream, mustard, salt, black pepper, cabbage, lemon juice, roll, egg, old bay seasoning, salt, cayenne pepper, cornflake crumbs, mayonnaise</a:t>
            </a:r>
          </a:p>
          <a:p>
            <a:pPr marL="12700">
              <a:lnSpc>
                <a:spcPts val="1140"/>
              </a:lnSpc>
            </a:pPr>
            <a:r>
              <a:rPr lang="en-US" sz="1000" spc="-5" dirty="0" smtClean="0">
                <a:solidFill>
                  <a:srgbClr val="FF0000"/>
                </a:solidFill>
                <a:cs typeface="Arial"/>
              </a:rPr>
              <a:t>contains: egg, milk, shellfish,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3612083617"/>
              </p:ext>
            </p:extLst>
          </p:nvPr>
        </p:nvGraphicFramePr>
        <p:xfrm>
          <a:off x="288851" y="17717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282297" y="2376305"/>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pan seared striped bass, roasted tomato salsa</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5oz </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serrano chili peppers, tomatoes, garlic, salt, cilantro, lemon juice, lime juice, striped bass, black pepper</a:t>
            </a:r>
          </a:p>
          <a:p>
            <a:pPr marL="12700">
              <a:lnSpc>
                <a:spcPts val="1140"/>
              </a:lnSpc>
            </a:pPr>
            <a:r>
              <a:rPr lang="en-US" sz="1000" spc="-5" dirty="0" smtClean="0">
                <a:solidFill>
                  <a:srgbClr val="FF0000"/>
                </a:solidFill>
                <a:cs typeface="Arial"/>
              </a:rPr>
              <a:t>contains: fish</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659625907"/>
              </p:ext>
            </p:extLst>
          </p:nvPr>
        </p:nvGraphicFramePr>
        <p:xfrm>
          <a:off x="295405" y="351579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52572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6" name="object 4"/>
          <p:cNvSpPr txBox="1"/>
          <p:nvPr/>
        </p:nvSpPr>
        <p:spPr>
          <a:xfrm>
            <a:off x="275743" y="447639"/>
            <a:ext cx="6744334" cy="101566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lemon pepper chicken breast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salt, black pepper, lemon juice, lemon zest, chicken breast, canola oil</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2641082057"/>
              </p:ext>
            </p:extLst>
          </p:nvPr>
        </p:nvGraphicFramePr>
        <p:xfrm>
          <a:off x="279020" y="155556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276430" y="5990755"/>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tuna salad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celery, tuna, black pepper, salt, mayonnaise</a:t>
            </a:r>
          </a:p>
          <a:p>
            <a:pPr marL="12700">
              <a:lnSpc>
                <a:spcPts val="1140"/>
              </a:lnSpc>
            </a:pPr>
            <a:r>
              <a:rPr lang="en-US" sz="1000" spc="-5" dirty="0" smtClean="0">
                <a:solidFill>
                  <a:srgbClr val="FF0000"/>
                </a:solidFill>
                <a:cs typeface="Arial"/>
              </a:rPr>
              <a:t>contains: egg,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130783022"/>
              </p:ext>
            </p:extLst>
          </p:nvPr>
        </p:nvGraphicFramePr>
        <p:xfrm>
          <a:off x="282984" y="71422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273153" y="4109041"/>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chicken salad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celery, black pepper, salt, chicken breast, canola oil, mayonnaise</a:t>
            </a:r>
          </a:p>
          <a:p>
            <a:pPr marL="12700">
              <a:lnSpc>
                <a:spcPts val="1140"/>
              </a:lnSpc>
            </a:pPr>
            <a:r>
              <a:rPr lang="en-US" sz="1000" spc="-5" dirty="0" smtClean="0">
                <a:solidFill>
                  <a:srgbClr val="FF0000"/>
                </a:solidFill>
                <a:cs typeface="Arial"/>
              </a:rPr>
              <a:t>contains: egg,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3963914078"/>
              </p:ext>
            </p:extLst>
          </p:nvPr>
        </p:nvGraphicFramePr>
        <p:xfrm>
          <a:off x="290874" y="525973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8" name="object 8"/>
          <p:cNvSpPr txBox="1"/>
          <p:nvPr/>
        </p:nvSpPr>
        <p:spPr>
          <a:xfrm>
            <a:off x="273157" y="2192162"/>
            <a:ext cx="6877050" cy="974626"/>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bacon</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2</a:t>
            </a:r>
            <a:r>
              <a:rPr lang="en-US" sz="1000" spc="70" dirty="0" smtClean="0">
                <a:solidFill>
                  <a:srgbClr val="231F20"/>
                </a:solidFill>
                <a:cs typeface="Calibri"/>
              </a:rPr>
              <a:t>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pork, salt, sugar, seasoning (celery juice powder, sea salt)</a:t>
            </a:r>
          </a:p>
          <a:p>
            <a:pPr marL="12700">
              <a:lnSpc>
                <a:spcPts val="1140"/>
              </a:lnSpc>
            </a:pPr>
            <a:endParaRPr lang="en-US" sz="1000" dirty="0">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9" name="object 3"/>
          <p:cNvGraphicFramePr>
            <a:graphicFrameLocks noGrp="1"/>
          </p:cNvGraphicFramePr>
          <p:nvPr>
            <p:extLst>
              <p:ext uri="{D42A27DB-BD31-4B8C-83A1-F6EECF244321}">
                <p14:modId xmlns:p14="http://schemas.microsoft.com/office/powerpoint/2010/main" val="235514132"/>
              </p:ext>
            </p:extLst>
          </p:nvPr>
        </p:nvGraphicFramePr>
        <p:xfrm>
          <a:off x="273153" y="333525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73314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2" name="object 4"/>
          <p:cNvSpPr txBox="1"/>
          <p:nvPr/>
        </p:nvSpPr>
        <p:spPr>
          <a:xfrm>
            <a:off x="285574" y="4163886"/>
            <a:ext cx="6744334" cy="101566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salami</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pork, beef, salt, spices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232076616"/>
              </p:ext>
            </p:extLst>
          </p:nvPr>
        </p:nvGraphicFramePr>
        <p:xfrm>
          <a:off x="308878" y="52164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92128" y="5998419"/>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breaded chicken breast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chicken breast, flour, salt, black pepper, whole milk, egg, breadcrumbs, parmesan cheese, parsley, black pepper </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714854098"/>
              </p:ext>
            </p:extLst>
          </p:nvPr>
        </p:nvGraphicFramePr>
        <p:xfrm>
          <a:off x="307641" y="717193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275743" y="447639"/>
            <a:ext cx="6744334" cy="101566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turkey breast</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corn meal, salt, spices, sugar, garlic, onion, paprika, parsley, turmeric, turkey, salt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3431753195"/>
              </p:ext>
            </p:extLst>
          </p:nvPr>
        </p:nvGraphicFramePr>
        <p:xfrm>
          <a:off x="282297" y="155072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282297" y="2282172"/>
            <a:ext cx="6744334" cy="101566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black forest ham</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3.5oz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salt, ham</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2790399455"/>
              </p:ext>
            </p:extLst>
          </p:nvPr>
        </p:nvGraphicFramePr>
        <p:xfrm>
          <a:off x="285574" y="339009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14063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4" name="object 4"/>
          <p:cNvSpPr txBox="1"/>
          <p:nvPr/>
        </p:nvSpPr>
        <p:spPr>
          <a:xfrm>
            <a:off x="271069" y="6044207"/>
            <a:ext cx="6744334" cy="1323439"/>
          </a:xfrm>
          <a:prstGeom prst="rect">
            <a:avLst/>
          </a:prstGeom>
        </p:spPr>
        <p:txBody>
          <a:bodyPr vert="horz" wrap="square" lIns="0" tIns="12700" rIns="0" bIns="0" rtlCol="0">
            <a:spAutoFit/>
          </a:bodyPr>
          <a:lstStyle/>
          <a:p>
            <a:pPr marL="12700">
              <a:spcBef>
                <a:spcPts val="100"/>
              </a:spcBef>
            </a:pPr>
            <a:r>
              <a:rPr lang="en-US" sz="1600" b="1" spc="-25" dirty="0" err="1" smtClean="0">
                <a:solidFill>
                  <a:srgbClr val="231F20"/>
                </a:solidFill>
                <a:cs typeface="Arial"/>
              </a:rPr>
              <a:t>freekeh</a:t>
            </a:r>
            <a:r>
              <a:rPr lang="en-US" sz="1600" b="1" spc="-25" dirty="0" smtClean="0">
                <a:solidFill>
                  <a:srgbClr val="231F20"/>
                </a:solidFill>
                <a:cs typeface="Arial"/>
              </a:rPr>
              <a:t> apple salad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spc="-5" dirty="0" err="1" smtClean="0">
                <a:solidFill>
                  <a:srgbClr val="231F20"/>
                </a:solidFill>
                <a:cs typeface="Arial"/>
              </a:rPr>
              <a:t>freekeh</a:t>
            </a:r>
            <a:r>
              <a:rPr lang="en-US" sz="1000" b="1" spc="-5" dirty="0" smtClean="0">
                <a:solidFill>
                  <a:srgbClr val="231F20"/>
                </a:solidFill>
                <a:cs typeface="Arial"/>
              </a:rPr>
              <a:t>, apples, raisins, apple juice, apple cider vinegar, honey, canola oil</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2613573217"/>
              </p:ext>
            </p:extLst>
          </p:nvPr>
        </p:nvGraphicFramePr>
        <p:xfrm>
          <a:off x="285574" y="735131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253841" y="7866119"/>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marinated asparagus salad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bell peppers, red wine vinegar, shallots, </a:t>
            </a:r>
            <a:r>
              <a:rPr lang="en-US" sz="1000" b="1" spc="-5" dirty="0" err="1" smtClean="0">
                <a:solidFill>
                  <a:srgbClr val="231F20"/>
                </a:solidFill>
                <a:cs typeface="Arial"/>
              </a:rPr>
              <a:t>dijon</a:t>
            </a:r>
            <a:r>
              <a:rPr lang="en-US" sz="1000" b="1" spc="-5" dirty="0" smtClean="0">
                <a:solidFill>
                  <a:srgbClr val="231F20"/>
                </a:solidFill>
                <a:cs typeface="Arial"/>
              </a:rPr>
              <a:t> mustard, honey, black pepper, salt, oregano, canola oil, asparagus, vegetables base</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603211085"/>
              </p:ext>
            </p:extLst>
          </p:nvPr>
        </p:nvGraphicFramePr>
        <p:xfrm>
          <a:off x="253841" y="918955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279020" y="2237090"/>
            <a:ext cx="6744334" cy="1464503"/>
          </a:xfrm>
          <a:prstGeom prst="rect">
            <a:avLst/>
          </a:prstGeom>
        </p:spPr>
        <p:txBody>
          <a:bodyPr vert="horz" wrap="square" lIns="0" tIns="12700" rIns="0" bIns="0" rtlCol="0">
            <a:spAutoFit/>
          </a:bodyPr>
          <a:lstStyle/>
          <a:p>
            <a:pPr marL="12700">
              <a:spcBef>
                <a:spcPts val="100"/>
              </a:spcBef>
            </a:pPr>
            <a:r>
              <a:rPr lang="en-US" sz="1600" b="1" spc="-25" dirty="0" err="1" smtClean="0">
                <a:solidFill>
                  <a:srgbClr val="231F20"/>
                </a:solidFill>
                <a:cs typeface="Arial"/>
              </a:rPr>
              <a:t>greek</a:t>
            </a:r>
            <a:r>
              <a:rPr lang="en-US" sz="1600" b="1" spc="-25" dirty="0" smtClean="0">
                <a:solidFill>
                  <a:srgbClr val="231F20"/>
                </a:solidFill>
                <a:cs typeface="Arial"/>
              </a:rPr>
              <a:t> </a:t>
            </a:r>
            <a:r>
              <a:rPr lang="en-US" sz="1600" b="1" spc="-25" dirty="0" err="1" smtClean="0">
                <a:solidFill>
                  <a:srgbClr val="231F20"/>
                </a:solidFill>
                <a:cs typeface="Arial"/>
              </a:rPr>
              <a:t>farro</a:t>
            </a:r>
            <a:r>
              <a:rPr lang="en-US" sz="1600" b="1" spc="-25" dirty="0" smtClean="0">
                <a:solidFill>
                  <a:srgbClr val="231F20"/>
                </a:solidFill>
                <a:cs typeface="Arial"/>
              </a:rPr>
              <a:t> salad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spc="-5" dirty="0" err="1" smtClean="0">
                <a:solidFill>
                  <a:srgbClr val="231F20"/>
                </a:solidFill>
                <a:cs typeface="Arial"/>
              </a:rPr>
              <a:t>farro</a:t>
            </a:r>
            <a:r>
              <a:rPr lang="en-US" sz="1000" b="1" spc="-5" dirty="0" smtClean="0">
                <a:solidFill>
                  <a:srgbClr val="231F20"/>
                </a:solidFill>
                <a:cs typeface="Arial"/>
              </a:rPr>
              <a:t>, vegetable base, apricots, cucumbers, olives, feta cheese, tomatoes, lemon juice, white balsamic vinegar, honey, </a:t>
            </a:r>
            <a:r>
              <a:rPr lang="en-US" sz="1000" b="1" spc="-5" dirty="0" err="1" smtClean="0">
                <a:solidFill>
                  <a:srgbClr val="231F20"/>
                </a:solidFill>
                <a:cs typeface="Arial"/>
              </a:rPr>
              <a:t>dijon</a:t>
            </a:r>
            <a:r>
              <a:rPr lang="en-US" sz="1000" b="1" spc="-5" dirty="0" smtClean="0">
                <a:solidFill>
                  <a:srgbClr val="231F20"/>
                </a:solidFill>
                <a:cs typeface="Arial"/>
              </a:rPr>
              <a:t> mustard, salt, black pepper, oregano, canola oil </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55520518"/>
              </p:ext>
            </p:extLst>
          </p:nvPr>
        </p:nvGraphicFramePr>
        <p:xfrm>
          <a:off x="295405" y="369762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285574" y="4269056"/>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quinoa and beet salad with balsamic vinaigrette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quinoa, beets, carrots, raisins, cranberries, balsamic vinegar, canola oil</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2218807938"/>
              </p:ext>
            </p:extLst>
          </p:nvPr>
        </p:nvGraphicFramePr>
        <p:xfrm>
          <a:off x="295405" y="544564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8" name="object 4"/>
          <p:cNvSpPr txBox="1"/>
          <p:nvPr/>
        </p:nvSpPr>
        <p:spPr>
          <a:xfrm>
            <a:off x="279020" y="342536"/>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cumin roasted butternut squash</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4oz</a:t>
            </a:r>
          </a:p>
          <a:p>
            <a:pPr marL="12700">
              <a:spcBef>
                <a:spcPts val="100"/>
              </a:spcBef>
            </a:pPr>
            <a:r>
              <a:rPr lang="en-US" sz="1000" b="1"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cumin seed, butternut squash, oregano, shallots, garlic, salt, olive oil</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9" name="object 3"/>
          <p:cNvGraphicFramePr>
            <a:graphicFrameLocks noGrp="1"/>
          </p:cNvGraphicFramePr>
          <p:nvPr>
            <p:extLst>
              <p:ext uri="{D42A27DB-BD31-4B8C-83A1-F6EECF244321}">
                <p14:modId xmlns:p14="http://schemas.microsoft.com/office/powerpoint/2010/main" val="2589437177"/>
              </p:ext>
            </p:extLst>
          </p:nvPr>
        </p:nvGraphicFramePr>
        <p:xfrm>
          <a:off x="285574" y="162238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31659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44500" y="4137117"/>
            <a:ext cx="8928100"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cheddar </a:t>
            </a:r>
            <a:r>
              <a:rPr lang="en-US" sz="1600" b="1" spc="25" dirty="0">
                <a:solidFill>
                  <a:srgbClr val="231F20"/>
                </a:solidFill>
                <a:cs typeface="Arial"/>
              </a:rPr>
              <a:t>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0" dirty="0">
              <a:solidFill>
                <a:srgbClr val="231F20"/>
              </a:solidFill>
              <a:cs typeface="Calibri"/>
            </a:endParaRPr>
          </a:p>
          <a:p>
            <a:pPr marL="12700" marR="5401945">
              <a:lnSpc>
                <a:spcPct val="100000"/>
              </a:lnSpc>
            </a:pPr>
            <a:endParaRPr lang="en-US" sz="1000" b="1" spc="-40" dirty="0">
              <a:solidFill>
                <a:srgbClr val="A83346"/>
              </a:solidFill>
              <a:cs typeface="Arial"/>
            </a:endParaRPr>
          </a:p>
          <a:p>
            <a:pPr marL="12700" marR="5401945">
              <a:lnSpc>
                <a:spcPct val="100000"/>
              </a:lnSpc>
            </a:pPr>
            <a:r>
              <a:rPr lang="en-US" sz="1000" b="1" spc="-5" dirty="0">
                <a:solidFill>
                  <a:srgbClr val="231F20"/>
                </a:solidFill>
                <a:cs typeface="Arial"/>
              </a:rPr>
              <a:t>ingredients: milk, potato starch, annatto, salt, powdered cellulose</a:t>
            </a:r>
          </a:p>
          <a:p>
            <a:pPr marL="12700" marR="5401945">
              <a:lnSpc>
                <a:spcPct val="100000"/>
              </a:lnSpc>
            </a:pPr>
            <a:r>
              <a:rPr lang="en-US" sz="1000" dirty="0">
                <a:solidFill>
                  <a:srgbClr val="FF0000"/>
                </a:solidFill>
                <a:cs typeface="Arial"/>
              </a:rPr>
              <a:t>contains: </a:t>
            </a:r>
            <a:r>
              <a:rPr lang="en-US" sz="1000" dirty="0" smtClean="0">
                <a:solidFill>
                  <a:srgbClr val="FF0000"/>
                </a:solidFill>
                <a:cs typeface="Arial"/>
              </a:rPr>
              <a:t>milk</a:t>
            </a:r>
          </a:p>
          <a:p>
            <a:pPr marL="12700" marR="5401945">
              <a:lnSpc>
                <a:spcPct val="10000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sp>
        <p:nvSpPr>
          <p:cNvPr id="8" name="object 8"/>
          <p:cNvSpPr txBox="1"/>
          <p:nvPr/>
        </p:nvSpPr>
        <p:spPr>
          <a:xfrm>
            <a:off x="444496" y="6050165"/>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err="1">
                <a:solidFill>
                  <a:srgbClr val="231F20"/>
                </a:solidFill>
                <a:cs typeface="Arial"/>
              </a:rPr>
              <a:t>monterey</a:t>
            </a:r>
            <a:r>
              <a:rPr lang="en-US" sz="1600" b="1" spc="-10" dirty="0">
                <a:solidFill>
                  <a:srgbClr val="231F20"/>
                </a:solidFill>
                <a:cs typeface="Arial"/>
              </a:rPr>
              <a:t> jack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5" dirty="0" smtClean="0">
              <a:solidFill>
                <a:srgbClr val="231F20"/>
              </a:solidFill>
              <a:cs typeface="Calibri"/>
            </a:endParaRPr>
          </a:p>
          <a:p>
            <a:pPr marL="12700">
              <a:lnSpc>
                <a:spcPts val="1140"/>
              </a:lnSpc>
            </a:pPr>
            <a:endParaRPr lang="en-US" sz="1000" b="1" spc="70" dirty="0">
              <a:solidFill>
                <a:srgbClr val="231F20"/>
              </a:solidFill>
              <a:cs typeface="Arial"/>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milk, salt, annatto, potato starch, powdered cellulose</a:t>
            </a:r>
          </a:p>
          <a:p>
            <a:pPr marL="12700">
              <a:lnSpc>
                <a:spcPts val="1140"/>
              </a:lnSpc>
            </a:pPr>
            <a:r>
              <a:rPr lang="en-US" sz="1000" dirty="0">
                <a:solidFill>
                  <a:srgbClr val="FF0000"/>
                </a:solidFill>
                <a:cs typeface="Arial"/>
              </a:rPr>
              <a:t>contains: milk</a:t>
            </a:r>
            <a:endParaRPr lang="en-US" sz="1000" b="1" spc="-5" dirty="0">
              <a:solidFill>
                <a:srgbClr val="231F20"/>
              </a:solidFill>
              <a:cs typeface="Arial"/>
            </a:endParaRPr>
          </a:p>
          <a:p>
            <a:pPr marL="12700">
              <a:lnSpc>
                <a:spcPts val="114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lunch</a:t>
            </a:r>
            <a:endParaRPr lang="en-US" sz="7200" dirty="0">
              <a:solidFill>
                <a:schemeClr val="tx1">
                  <a:lumMod val="50000"/>
                  <a:lumOff val="50000"/>
                </a:schemeClr>
              </a:solidFill>
              <a:latin typeface="Gabriola" panose="04040605051002020D02" pitchFamily="82" charset="0"/>
            </a:endParaRPr>
          </a:p>
        </p:txBody>
      </p:sp>
      <p:graphicFrame>
        <p:nvGraphicFramePr>
          <p:cNvPr id="23" name="object 3"/>
          <p:cNvGraphicFramePr>
            <a:graphicFrameLocks noGrp="1"/>
          </p:cNvGraphicFramePr>
          <p:nvPr>
            <p:extLst/>
          </p:nvPr>
        </p:nvGraphicFramePr>
        <p:xfrm>
          <a:off x="444496" y="546287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nvPr>
        </p:nvGraphicFramePr>
        <p:xfrm>
          <a:off x="444496" y="731124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8"/>
          <p:cNvSpPr txBox="1"/>
          <p:nvPr/>
        </p:nvSpPr>
        <p:spPr>
          <a:xfrm>
            <a:off x="445073" y="7862180"/>
            <a:ext cx="6877050" cy="1256754"/>
          </a:xfrm>
          <a:prstGeom prst="rect">
            <a:avLst/>
          </a:prstGeom>
        </p:spPr>
        <p:txBody>
          <a:bodyPr vert="horz" wrap="square" lIns="0" tIns="12700" rIns="0" bIns="0" rtlCol="0">
            <a:spAutoFit/>
          </a:bodyPr>
          <a:lstStyle/>
          <a:p>
            <a:pPr marL="12700">
              <a:lnSpc>
                <a:spcPts val="1860"/>
              </a:lnSpc>
              <a:spcBef>
                <a:spcPts val="100"/>
              </a:spcBef>
            </a:pPr>
            <a:r>
              <a:rPr lang="en-US" sz="1600" b="1" spc="-10" dirty="0">
                <a:solidFill>
                  <a:srgbClr val="231F20"/>
                </a:solidFill>
                <a:cs typeface="Arial"/>
              </a:rPr>
              <a:t>feta cheese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b="1" spc="70" dirty="0">
              <a:solidFill>
                <a:srgbClr val="231F20"/>
              </a:solidFill>
              <a:cs typeface="Arial"/>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milk, salt</a:t>
            </a:r>
          </a:p>
          <a:p>
            <a:pPr marL="12700">
              <a:lnSpc>
                <a:spcPts val="1140"/>
              </a:lnSpc>
            </a:pPr>
            <a:r>
              <a:rPr lang="en-US" sz="1000" dirty="0">
                <a:solidFill>
                  <a:srgbClr val="FF0000"/>
                </a:solidFill>
                <a:cs typeface="Arial"/>
              </a:rPr>
              <a:t>contains: </a:t>
            </a:r>
            <a:r>
              <a:rPr lang="en-US" sz="1000" dirty="0" smtClean="0">
                <a:solidFill>
                  <a:srgbClr val="FF0000"/>
                </a:solidFill>
                <a:cs typeface="Arial"/>
              </a:rPr>
              <a:t>milk</a:t>
            </a:r>
          </a:p>
          <a:p>
            <a:pPr marL="12700">
              <a:lnSpc>
                <a:spcPts val="114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6" name="object 3"/>
          <p:cNvGraphicFramePr>
            <a:graphicFrameLocks noGrp="1"/>
          </p:cNvGraphicFramePr>
          <p:nvPr>
            <p:extLst/>
          </p:nvPr>
        </p:nvGraphicFramePr>
        <p:xfrm>
          <a:off x="444496" y="911893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Footer Placeholder 7">
            <a:extLst>
              <a:ext uri="{FF2B5EF4-FFF2-40B4-BE49-F238E27FC236}">
                <a16:creationId xmlns:a16="http://schemas.microsoft.com/office/drawing/2014/main" id="{56A535D7-40BF-4353-91F5-8C4547158B87}"/>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5" name="object 6"/>
          <p:cNvSpPr txBox="1"/>
          <p:nvPr/>
        </p:nvSpPr>
        <p:spPr>
          <a:xfrm>
            <a:off x="444496" y="94797"/>
            <a:ext cx="8928100"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american</a:t>
            </a:r>
            <a:r>
              <a:rPr lang="en-US" sz="1600" b="1" spc="25" dirty="0" smtClean="0">
                <a:solidFill>
                  <a:srgbClr val="231F20"/>
                </a:solidFill>
                <a:cs typeface="Arial"/>
              </a:rPr>
              <a:t>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0" dirty="0">
              <a:solidFill>
                <a:srgbClr val="231F20"/>
              </a:solidFill>
              <a:cs typeface="Calibri"/>
            </a:endParaRPr>
          </a:p>
          <a:p>
            <a:pPr marL="12700" marR="5401945">
              <a:lnSpc>
                <a:spcPct val="100000"/>
              </a:lnSpc>
            </a:pPr>
            <a:endParaRPr lang="en-US" sz="1000" b="1" spc="-40" dirty="0">
              <a:solidFill>
                <a:srgbClr val="A83346"/>
              </a:solidFill>
              <a:cs typeface="Arial"/>
            </a:endParaRPr>
          </a:p>
          <a:p>
            <a:pPr marL="12700" marR="5401945">
              <a:lnSpc>
                <a:spcPct val="100000"/>
              </a:lnSpc>
            </a:pPr>
            <a:r>
              <a:rPr lang="en-US" sz="1000" b="1" spc="-5" dirty="0">
                <a:solidFill>
                  <a:srgbClr val="231F20"/>
                </a:solidFill>
                <a:cs typeface="Arial"/>
              </a:rPr>
              <a:t>ingredients: </a:t>
            </a:r>
            <a:r>
              <a:rPr lang="en-US" sz="1000" b="1" spc="-5" dirty="0" smtClean="0">
                <a:solidFill>
                  <a:srgbClr val="231F20"/>
                </a:solidFill>
                <a:cs typeface="Arial"/>
              </a:rPr>
              <a:t>milk, salt, cream, soy lecithin</a:t>
            </a:r>
          </a:p>
          <a:p>
            <a:pPr marL="12700" marR="5401945">
              <a:lnSpc>
                <a:spcPct val="10000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 soy</a:t>
            </a:r>
            <a:endParaRPr lang="en-US" sz="1000" dirty="0">
              <a:cs typeface="Arial"/>
            </a:endParaRPr>
          </a:p>
          <a:p>
            <a:pPr marL="12700">
              <a:lnSpc>
                <a:spcPct val="100000"/>
              </a:lnSpc>
              <a:spcBef>
                <a:spcPts val="40"/>
              </a:spcBef>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a:t>
            </a:r>
            <a:r>
              <a:rPr lang="en-US" sz="1000" b="1" spc="5" dirty="0" smtClean="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6" name="object 3"/>
          <p:cNvGraphicFramePr>
            <a:graphicFrameLocks noGrp="1"/>
          </p:cNvGraphicFramePr>
          <p:nvPr>
            <p:extLst/>
          </p:nvPr>
        </p:nvGraphicFramePr>
        <p:xfrm>
          <a:off x="444496" y="147173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7" name="object 6"/>
          <p:cNvSpPr txBox="1"/>
          <p:nvPr/>
        </p:nvSpPr>
        <p:spPr>
          <a:xfrm>
            <a:off x="444500" y="2068714"/>
            <a:ext cx="8928100" cy="130805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swiss</a:t>
            </a:r>
            <a:r>
              <a:rPr lang="en-US" sz="1600" b="1" spc="25" dirty="0" smtClean="0">
                <a:solidFill>
                  <a:srgbClr val="231F20"/>
                </a:solidFill>
                <a:cs typeface="Arial"/>
              </a:rPr>
              <a:t> cheese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1oz</a:t>
            </a:r>
          </a:p>
          <a:p>
            <a:pPr marL="12700">
              <a:lnSpc>
                <a:spcPts val="1140"/>
              </a:lnSpc>
            </a:pPr>
            <a:r>
              <a:rPr lang="en-US" sz="1000" spc="55" dirty="0">
                <a:solidFill>
                  <a:srgbClr val="231F20"/>
                </a:solidFill>
                <a:cs typeface="Calibri"/>
              </a:rPr>
              <a:t>vegetarian </a:t>
            </a:r>
            <a:endParaRPr lang="en-US" sz="1000" spc="50" dirty="0">
              <a:solidFill>
                <a:srgbClr val="231F20"/>
              </a:solidFill>
              <a:cs typeface="Calibri"/>
            </a:endParaRPr>
          </a:p>
          <a:p>
            <a:pPr marL="12700" marR="5401945">
              <a:lnSpc>
                <a:spcPct val="100000"/>
              </a:lnSpc>
            </a:pPr>
            <a:endParaRPr lang="en-US" sz="1000" b="1" spc="-40" dirty="0" smtClean="0">
              <a:solidFill>
                <a:srgbClr val="A83346"/>
              </a:solidFill>
              <a:cs typeface="Arial"/>
            </a:endParaRPr>
          </a:p>
          <a:p>
            <a:pPr marL="12700" marR="5401945"/>
            <a:r>
              <a:rPr lang="en-US" sz="1000" b="1" spc="-5" dirty="0" smtClean="0">
                <a:solidFill>
                  <a:srgbClr val="231F20"/>
                </a:solidFill>
                <a:cs typeface="Arial"/>
              </a:rPr>
              <a:t>ingredients</a:t>
            </a:r>
            <a:r>
              <a:rPr lang="en-US" sz="1000" b="1" spc="-5" dirty="0">
                <a:solidFill>
                  <a:srgbClr val="231F20"/>
                </a:solidFill>
                <a:cs typeface="Arial"/>
              </a:rPr>
              <a:t>: </a:t>
            </a:r>
            <a:r>
              <a:rPr lang="en-US" sz="1000" b="1" spc="-10" dirty="0">
                <a:solidFill>
                  <a:srgbClr val="231F20"/>
                </a:solidFill>
                <a:cs typeface="Arial"/>
              </a:rPr>
              <a:t>milk, salt, soy lecithin, soy oil</a:t>
            </a:r>
            <a:endParaRPr lang="en-US" sz="1000" dirty="0">
              <a:cs typeface="Arial"/>
            </a:endParaRPr>
          </a:p>
          <a:p>
            <a:pPr marL="12700" marR="5401945">
              <a:lnSpc>
                <a:spcPct val="100000"/>
              </a:lnSpc>
            </a:pPr>
            <a:r>
              <a:rPr lang="en-US" sz="1000" dirty="0" smtClean="0">
                <a:solidFill>
                  <a:srgbClr val="FF0000"/>
                </a:solidFill>
                <a:cs typeface="Arial"/>
              </a:rPr>
              <a:t>contains</a:t>
            </a:r>
            <a:r>
              <a:rPr lang="en-US" sz="1000" dirty="0">
                <a:solidFill>
                  <a:srgbClr val="FF0000"/>
                </a:solidFill>
                <a:cs typeface="Arial"/>
              </a:rPr>
              <a:t>: </a:t>
            </a:r>
            <a:r>
              <a:rPr lang="en-US" sz="1000" dirty="0" smtClean="0">
                <a:solidFill>
                  <a:srgbClr val="FF0000"/>
                </a:solidFill>
                <a:cs typeface="Arial"/>
              </a:rPr>
              <a:t>milk, soy</a:t>
            </a:r>
          </a:p>
          <a:p>
            <a:pPr marL="12700" marR="5401945">
              <a:lnSpc>
                <a:spcPct val="100000"/>
              </a:lnSpc>
            </a:pPr>
            <a:endParaRPr lang="en-US" sz="1000" dirty="0">
              <a:cs typeface="Arial"/>
            </a:endParaRPr>
          </a:p>
          <a:p>
            <a:pPr marL="12700">
              <a:lnSpc>
                <a:spcPct val="100000"/>
              </a:lnSpc>
              <a:spcBef>
                <a:spcPts val="40"/>
              </a:spcBef>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r>
              <a:rPr lang="en-US" sz="1000" b="1" spc="-10" dirty="0" smtClean="0">
                <a:solidFill>
                  <a:srgbClr val="231F20"/>
                </a:solidFill>
                <a:cs typeface="Arial"/>
              </a:rPr>
              <a:t>:</a:t>
            </a:r>
            <a:endParaRPr lang="en-US" sz="1000" dirty="0">
              <a:cs typeface="Arial"/>
            </a:endParaRPr>
          </a:p>
        </p:txBody>
      </p:sp>
      <p:graphicFrame>
        <p:nvGraphicFramePr>
          <p:cNvPr id="18" name="object 3"/>
          <p:cNvGraphicFramePr>
            <a:graphicFrameLocks noGrp="1"/>
          </p:cNvGraphicFramePr>
          <p:nvPr>
            <p:extLst/>
          </p:nvPr>
        </p:nvGraphicFramePr>
        <p:xfrm>
          <a:off x="444496" y="347009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649662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275743" y="2248987"/>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muenster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salt, annatto</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953630190"/>
              </p:ext>
            </p:extLst>
          </p:nvPr>
        </p:nvGraphicFramePr>
        <p:xfrm>
          <a:off x="275743" y="357242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275743" y="4227472"/>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blue cheese crumbles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salt, powdered cellulose</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34275658"/>
              </p:ext>
            </p:extLst>
          </p:nvPr>
        </p:nvGraphicFramePr>
        <p:xfrm>
          <a:off x="275743" y="555091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275743" y="6194693"/>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mozzarella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vinegar, salt</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2232437605"/>
              </p:ext>
            </p:extLst>
          </p:nvPr>
        </p:nvGraphicFramePr>
        <p:xfrm>
          <a:off x="275743" y="742562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275743" y="355968"/>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provolone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salt </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ext uri="{D42A27DB-BD31-4B8C-83A1-F6EECF244321}">
                <p14:modId xmlns:p14="http://schemas.microsoft.com/office/powerpoint/2010/main" val="2947806303"/>
              </p:ext>
            </p:extLst>
          </p:nvPr>
        </p:nvGraphicFramePr>
        <p:xfrm>
          <a:off x="275743" y="167940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8" name="object 4"/>
          <p:cNvSpPr txBox="1"/>
          <p:nvPr/>
        </p:nvSpPr>
        <p:spPr>
          <a:xfrm>
            <a:off x="275743" y="7960438"/>
            <a:ext cx="6744334" cy="1156727"/>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pepper jack cheese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2oz</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milk, jalapeno peppers, salt, enzymes</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9" name="object 3"/>
          <p:cNvGraphicFramePr>
            <a:graphicFrameLocks noGrp="1"/>
          </p:cNvGraphicFramePr>
          <p:nvPr>
            <p:extLst>
              <p:ext uri="{D42A27DB-BD31-4B8C-83A1-F6EECF244321}">
                <p14:modId xmlns:p14="http://schemas.microsoft.com/office/powerpoint/2010/main" val="1001882206"/>
              </p:ext>
            </p:extLst>
          </p:nvPr>
        </p:nvGraphicFramePr>
        <p:xfrm>
          <a:off x="275743" y="912594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35548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lunch</a:t>
            </a:r>
            <a:endParaRPr lang="en-US" sz="7200" dirty="0">
              <a:solidFill>
                <a:schemeClr val="tx1">
                  <a:lumMod val="50000"/>
                  <a:lumOff val="50000"/>
                </a:schemeClr>
              </a:solidFill>
              <a:latin typeface="Gabriola" panose="04040605051002020D02" pitchFamily="82" charset="0"/>
            </a:endParaRP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7" name="object 4"/>
          <p:cNvSpPr txBox="1"/>
          <p:nvPr/>
        </p:nvSpPr>
        <p:spPr>
          <a:xfrm>
            <a:off x="304800" y="2543897"/>
            <a:ext cx="6744334" cy="146450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seven grain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flour, </a:t>
            </a:r>
            <a:r>
              <a:rPr lang="en-US" sz="1000" b="1" dirty="0"/>
              <a:t>whole-grain wheat flour, rye flour</a:t>
            </a:r>
            <a:r>
              <a:rPr lang="en-US" sz="1000" b="1" dirty="0" smtClean="0"/>
              <a:t>, </a:t>
            </a:r>
            <a:r>
              <a:rPr lang="en-US" sz="1000" b="1" dirty="0"/>
              <a:t>oat flour, </a:t>
            </a:r>
            <a:r>
              <a:rPr lang="en-US" sz="1000" b="1" dirty="0" smtClean="0"/>
              <a:t>whole </a:t>
            </a:r>
            <a:r>
              <a:rPr lang="en-US" sz="1000" b="1" dirty="0"/>
              <a:t>wheat flour</a:t>
            </a:r>
            <a:r>
              <a:rPr lang="en-US" sz="1000" b="1" dirty="0" smtClean="0"/>
              <a:t>, </a:t>
            </a:r>
            <a:r>
              <a:rPr lang="en-US" sz="1000" b="1" dirty="0"/>
              <a:t>sunflower </a:t>
            </a:r>
            <a:r>
              <a:rPr lang="en-US" sz="1000" b="1" dirty="0" smtClean="0"/>
              <a:t>seeds, </a:t>
            </a:r>
            <a:r>
              <a:rPr lang="en-US" sz="1000" b="1" dirty="0"/>
              <a:t>flaxseed, </a:t>
            </a:r>
            <a:r>
              <a:rPr lang="en-US" sz="1000" b="1" dirty="0" smtClean="0"/>
              <a:t>rye, </a:t>
            </a:r>
            <a:r>
              <a:rPr lang="en-US" sz="1000" b="1" dirty="0"/>
              <a:t>oats, millet, </a:t>
            </a:r>
            <a:r>
              <a:rPr lang="en-US" sz="1000" b="1" dirty="0" smtClean="0"/>
              <a:t>molasses</a:t>
            </a:r>
            <a:r>
              <a:rPr lang="en-US" sz="1000" b="1" dirty="0"/>
              <a:t>, seeds, pumpkin </a:t>
            </a:r>
            <a:r>
              <a:rPr lang="en-US" sz="1000" b="1" dirty="0" smtClean="0"/>
              <a:t>seeds, squash seeds, salt</a:t>
            </a:r>
            <a:r>
              <a:rPr lang="en-US" sz="1000" b="1" dirty="0"/>
              <a:t>, </a:t>
            </a:r>
            <a:r>
              <a:rPr lang="en-US" sz="1000" b="1" dirty="0" smtClean="0"/>
              <a:t>yeast</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nvPr>
        </p:nvGraphicFramePr>
        <p:xfrm>
          <a:off x="304800" y="403314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4"/>
          <p:cNvSpPr txBox="1"/>
          <p:nvPr/>
        </p:nvSpPr>
        <p:spPr>
          <a:xfrm>
            <a:off x="310116" y="492516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white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wheat </a:t>
            </a:r>
            <a:r>
              <a:rPr lang="en-US" sz="1000" b="1" dirty="0" smtClean="0"/>
              <a:t>flour, yeast, whole wheat flour, sal</a:t>
            </a:r>
            <a:r>
              <a:rPr lang="en-US" sz="900" b="1" dirty="0" smtClean="0"/>
              <a:t>t</a:t>
            </a:r>
            <a:endParaRPr lang="en-US" sz="9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310116" y="625853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4"/>
          <p:cNvSpPr txBox="1"/>
          <p:nvPr/>
        </p:nvSpPr>
        <p:spPr>
          <a:xfrm>
            <a:off x="310116" y="7245178"/>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sourdough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wheat flour, whole wheat flour, salt, yeast</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7" name="object 3"/>
          <p:cNvGraphicFramePr>
            <a:graphicFrameLocks noGrp="1"/>
          </p:cNvGraphicFramePr>
          <p:nvPr>
            <p:extLst/>
          </p:nvPr>
        </p:nvGraphicFramePr>
        <p:xfrm>
          <a:off x="310116" y="856861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04800" y="482905"/>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sliced whole wheat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slice</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flour, whole-grain wheat flour, wheat bran, yeast, whole wheat flour, salt</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nvPr>
        </p:nvGraphicFramePr>
        <p:xfrm>
          <a:off x="304800" y="180634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880739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smtClean="0">
                <a:solidFill>
                  <a:schemeClr val="tx1">
                    <a:lumMod val="50000"/>
                    <a:lumOff val="50000"/>
                  </a:schemeClr>
                </a:solidFill>
                <a:latin typeface="Gabriola" panose="04040605051002020D02" pitchFamily="82" charset="0"/>
              </a:rPr>
              <a:t>lunch</a:t>
            </a:r>
            <a:endParaRPr lang="en-US" sz="7200" dirty="0">
              <a:solidFill>
                <a:schemeClr val="tx1">
                  <a:lumMod val="50000"/>
                  <a:lumOff val="50000"/>
                </a:schemeClr>
              </a:solidFill>
              <a:latin typeface="Gabriola" panose="04040605051002020D02" pitchFamily="82" charset="0"/>
            </a:endParaRPr>
          </a:p>
        </p:txBody>
      </p:sp>
      <p:sp>
        <p:nvSpPr>
          <p:cNvPr id="14" name="Footer Placeholder 7">
            <a:extLst>
              <a:ext uri="{FF2B5EF4-FFF2-40B4-BE49-F238E27FC236}">
                <a16:creationId xmlns:a16="http://schemas.microsoft.com/office/drawing/2014/main" id="{DBB6630F-7297-4D7F-8928-5D99F299418F}"/>
              </a:ext>
            </a:extLst>
          </p:cNvPr>
          <p:cNvSpPr>
            <a:spLocks noGrp="1"/>
          </p:cNvSpPr>
          <p:nvPr>
            <p:ph type="ftr" sz="quarter" idx="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5" name="object 4"/>
          <p:cNvSpPr txBox="1"/>
          <p:nvPr/>
        </p:nvSpPr>
        <p:spPr>
          <a:xfrm>
            <a:off x="502964" y="599644"/>
            <a:ext cx="6744334" cy="1323439"/>
          </a:xfrm>
          <a:prstGeom prst="rect">
            <a:avLst/>
          </a:prstGeom>
        </p:spPr>
        <p:txBody>
          <a:bodyPr vert="horz" wrap="square" lIns="0" tIns="12700" rIns="0" bIns="0" rtlCol="0">
            <a:spAutoFit/>
          </a:bodyPr>
          <a:lstStyle/>
          <a:p>
            <a:pPr marL="12700">
              <a:spcBef>
                <a:spcPts val="100"/>
              </a:spcBef>
            </a:pPr>
            <a:r>
              <a:rPr lang="en-US" sz="1600" b="1" spc="-25" dirty="0" err="1">
                <a:solidFill>
                  <a:srgbClr val="231F20"/>
                </a:solidFill>
                <a:cs typeface="Arial"/>
              </a:rPr>
              <a:t>k</a:t>
            </a:r>
            <a:r>
              <a:rPr lang="en-US" sz="1600" b="1" spc="-25" dirty="0" err="1" smtClean="0">
                <a:solidFill>
                  <a:srgbClr val="231F20"/>
                </a:solidFill>
                <a:cs typeface="Arial"/>
              </a:rPr>
              <a:t>aiser</a:t>
            </a:r>
            <a:r>
              <a:rPr lang="en-US" sz="1600" b="1" spc="-25" dirty="0" smtClean="0">
                <a:solidFill>
                  <a:srgbClr val="231F20"/>
                </a:solidFill>
                <a:cs typeface="Arial"/>
              </a:rPr>
              <a:t> roll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 </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flour, salt, yeast </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6" name="object 3"/>
          <p:cNvGraphicFramePr>
            <a:graphicFrameLocks noGrp="1"/>
          </p:cNvGraphicFramePr>
          <p:nvPr>
            <p:extLst>
              <p:ext uri="{D42A27DB-BD31-4B8C-83A1-F6EECF244321}">
                <p14:modId xmlns:p14="http://schemas.microsoft.com/office/powerpoint/2010/main" val="3064631827"/>
              </p:ext>
            </p:extLst>
          </p:nvPr>
        </p:nvGraphicFramePr>
        <p:xfrm>
          <a:off x="502964" y="192308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504952" y="3074236"/>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rye bread</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 </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a:t>
            </a:r>
            <a:r>
              <a:rPr lang="en-US" dirty="0"/>
              <a:t> </a:t>
            </a:r>
            <a:r>
              <a:rPr lang="en-US" sz="1000" b="1" dirty="0"/>
              <a:t>w</a:t>
            </a:r>
            <a:r>
              <a:rPr lang="en-US" sz="1000" b="1" dirty="0" smtClean="0"/>
              <a:t>heat flour, rye flour, whole wheat flour, salt, spices, caraway seed, yeast</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3651561029"/>
              </p:ext>
            </p:extLst>
          </p:nvPr>
        </p:nvGraphicFramePr>
        <p:xfrm>
          <a:off x="504952" y="43976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24" name="object 3"/>
          <p:cNvGraphicFramePr>
            <a:graphicFrameLocks noGrp="1"/>
          </p:cNvGraphicFramePr>
          <p:nvPr>
            <p:extLst>
              <p:ext uri="{D42A27DB-BD31-4B8C-83A1-F6EECF244321}">
                <p14:modId xmlns:p14="http://schemas.microsoft.com/office/powerpoint/2010/main" val="2708155519"/>
              </p:ext>
            </p:extLst>
          </p:nvPr>
        </p:nvGraphicFramePr>
        <p:xfrm>
          <a:off x="504952" y="739976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500-770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4"/>
          <p:cNvSpPr txBox="1"/>
          <p:nvPr/>
        </p:nvSpPr>
        <p:spPr>
          <a:xfrm>
            <a:off x="484699" y="5773552"/>
            <a:ext cx="6744334" cy="1605568"/>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tortilla wrap (plain, whole wheat, spinach herb, tomato basil)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 (12”) </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wheat flour, barley flour, vegetable shortening (soybean oil), salt, corn starch</a:t>
            </a:r>
          </a:p>
          <a:p>
            <a:pPr marL="12700">
              <a:lnSpc>
                <a:spcPts val="1140"/>
              </a:lnSpc>
            </a:pPr>
            <a:r>
              <a:rPr lang="en-US" sz="1000" b="1" spc="-5" dirty="0">
                <a:solidFill>
                  <a:srgbClr val="231F20"/>
                </a:solidFill>
                <a:cs typeface="Arial"/>
              </a:rPr>
              <a:t>	</a:t>
            </a:r>
            <a:r>
              <a:rPr lang="en-US" sz="1000" b="1" spc="-5" dirty="0" smtClean="0">
                <a:solidFill>
                  <a:srgbClr val="231F20"/>
                </a:solidFill>
                <a:cs typeface="Arial"/>
              </a:rPr>
              <a:t>spinach herb – spinach, garlic, onion, sugar, parsley</a:t>
            </a:r>
          </a:p>
          <a:p>
            <a:pPr marL="12700">
              <a:lnSpc>
                <a:spcPts val="1140"/>
              </a:lnSpc>
            </a:pPr>
            <a:r>
              <a:rPr lang="en-US" sz="1000" b="1" spc="-5" dirty="0">
                <a:solidFill>
                  <a:srgbClr val="231F20"/>
                </a:solidFill>
                <a:cs typeface="Arial"/>
              </a:rPr>
              <a:t>	</a:t>
            </a:r>
            <a:r>
              <a:rPr lang="en-US" sz="1000" b="1" spc="-5" dirty="0" smtClean="0">
                <a:solidFill>
                  <a:srgbClr val="231F20"/>
                </a:solidFill>
                <a:cs typeface="Arial"/>
              </a:rPr>
              <a:t>tomato basil - paprika, tomato, onion</a:t>
            </a:r>
          </a:p>
          <a:p>
            <a:pPr marL="12700">
              <a:lnSpc>
                <a:spcPts val="1140"/>
              </a:lnSpc>
            </a:pPr>
            <a:r>
              <a:rPr lang="en-US" sz="1000" spc="-5" dirty="0" smtClean="0">
                <a:solidFill>
                  <a:srgbClr val="FF0000"/>
                </a:solidFill>
                <a:cs typeface="Arial"/>
              </a:rPr>
              <a:t>contains: wheat,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spTree>
    <p:extLst>
      <p:ext uri="{BB962C8B-B14F-4D97-AF65-F5344CB8AC3E}">
        <p14:creationId xmlns:p14="http://schemas.microsoft.com/office/powerpoint/2010/main" val="335317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276837"/>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classic oatmeal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a:t>
            </a:r>
            <a:r>
              <a:rPr lang="en-US" sz="1000" spc="70" dirty="0" smtClean="0">
                <a:solidFill>
                  <a:srgbClr val="231F20"/>
                </a:solidFill>
                <a:cs typeface="Calibri"/>
              </a:rPr>
              <a:t>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oatmeal, water</a:t>
            </a: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nvPr>
        </p:nvGraphicFramePr>
        <p:xfrm>
          <a:off x="444498" y="194062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2" name="Footer Placeholder 7">
            <a:extLst>
              <a:ext uri="{FF2B5EF4-FFF2-40B4-BE49-F238E27FC236}">
                <a16:creationId xmlns:a16="http://schemas.microsoft.com/office/drawing/2014/main" id="{A432828F-9FEE-4FC4-90B7-F6B0F5BD56FB}"/>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9" name="object 2"/>
          <p:cNvSpPr txBox="1"/>
          <p:nvPr/>
        </p:nvSpPr>
        <p:spPr>
          <a:xfrm>
            <a:off x="444501" y="2510205"/>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strawberry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 </a:t>
            </a:r>
          </a:p>
          <a:p>
            <a:pPr marL="12700">
              <a:lnSpc>
                <a:spcPts val="1140"/>
              </a:lnSpc>
            </a:pPr>
            <a:endParaRPr lang="en-US" sz="1000" dirty="0" smtClean="0">
              <a:cs typeface="Calibri"/>
            </a:endParaRPr>
          </a:p>
          <a:p>
            <a:pPr marL="12700">
              <a:lnSpc>
                <a:spcPts val="1180"/>
              </a:lnSpc>
            </a:pPr>
            <a:r>
              <a:rPr lang="en-US" sz="1000" b="1" spc="-5" dirty="0" smtClean="0">
                <a:solidFill>
                  <a:srgbClr val="231F20"/>
                </a:solidFill>
                <a:cs typeface="Arial"/>
              </a:rPr>
              <a:t>ingredients: </a:t>
            </a:r>
            <a:r>
              <a:rPr lang="en-US" sz="1000" dirty="0" smtClean="0"/>
              <a:t>strawberries, steel cut oats,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444498" y="417399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2"/>
          <p:cNvSpPr txBox="1"/>
          <p:nvPr/>
        </p:nvSpPr>
        <p:spPr>
          <a:xfrm>
            <a:off x="444501" y="4835261"/>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blueberry oatmeal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blueberries, oatmeal, water</a:t>
            </a: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4" name="object 3"/>
          <p:cNvGraphicFramePr>
            <a:graphicFrameLocks noGrp="1"/>
          </p:cNvGraphicFramePr>
          <p:nvPr>
            <p:extLst/>
          </p:nvPr>
        </p:nvGraphicFramePr>
        <p:xfrm>
          <a:off x="444498" y="649904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2"/>
          <p:cNvSpPr txBox="1"/>
          <p:nvPr/>
        </p:nvSpPr>
        <p:spPr>
          <a:xfrm>
            <a:off x="444501" y="7031711"/>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apple cinnamon steel cut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smtClean="0">
              <a:cs typeface="Calibri"/>
            </a:endParaRPr>
          </a:p>
          <a:p>
            <a:pPr marL="12700">
              <a:lnSpc>
                <a:spcPts val="1180"/>
              </a:lnSpc>
            </a:pPr>
            <a:r>
              <a:rPr lang="en-US" sz="1000" b="1" spc="-5" dirty="0" smtClean="0">
                <a:solidFill>
                  <a:srgbClr val="231F20"/>
                </a:solidFill>
                <a:cs typeface="Arial"/>
              </a:rPr>
              <a:t>ingredients: </a:t>
            </a:r>
            <a:r>
              <a:rPr lang="en-US" sz="1000" b="1" dirty="0" smtClean="0"/>
              <a:t>steel cut oats, apples, cinnamon,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nvPr>
        </p:nvGraphicFramePr>
        <p:xfrm>
          <a:off x="444498" y="869549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21211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0" name="object 4"/>
          <p:cNvSpPr txBox="1"/>
          <p:nvPr/>
        </p:nvSpPr>
        <p:spPr>
          <a:xfrm>
            <a:off x="304800" y="982199"/>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semolina hero</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semolina flour, flour, wheat flour, barley flour, olive oil, salt, brown sugar, sesame seeds</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280038680"/>
              </p:ext>
            </p:extLst>
          </p:nvPr>
        </p:nvGraphicFramePr>
        <p:xfrm>
          <a:off x="304800" y="238627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graphicFrame>
        <p:nvGraphicFramePr>
          <p:cNvPr id="19" name="object 3"/>
          <p:cNvGraphicFramePr>
            <a:graphicFrameLocks noGrp="1"/>
          </p:cNvGraphicFramePr>
          <p:nvPr>
            <p:extLst>
              <p:ext uri="{D42A27DB-BD31-4B8C-83A1-F6EECF244321}">
                <p14:modId xmlns:p14="http://schemas.microsoft.com/office/powerpoint/2010/main" val="387587567"/>
              </p:ext>
            </p:extLst>
          </p:nvPr>
        </p:nvGraphicFramePr>
        <p:xfrm>
          <a:off x="312089" y="511986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8" name="object 4"/>
          <p:cNvSpPr txBox="1"/>
          <p:nvPr/>
        </p:nvSpPr>
        <p:spPr>
          <a:xfrm>
            <a:off x="303475" y="372976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whole wheat roll</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 (4oz)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white wheat flour, whole-grain wheat flour, wheat bran, crude, yeast, flour, salt</a:t>
            </a:r>
          </a:p>
          <a:p>
            <a:pPr marL="12700">
              <a:lnSpc>
                <a:spcPts val="1140"/>
              </a:lnSpc>
            </a:pPr>
            <a:r>
              <a:rPr lang="en-US" sz="1000" spc="-5" dirty="0" smtClean="0">
                <a:solidFill>
                  <a:srgbClr val="FF0000"/>
                </a:solidFill>
                <a:cs typeface="Arial"/>
              </a:rPr>
              <a:t>contains: egg,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9" name="object 3"/>
          <p:cNvGraphicFramePr>
            <a:graphicFrameLocks noGrp="1"/>
          </p:cNvGraphicFramePr>
          <p:nvPr>
            <p:extLst>
              <p:ext uri="{D42A27DB-BD31-4B8C-83A1-F6EECF244321}">
                <p14:modId xmlns:p14="http://schemas.microsoft.com/office/powerpoint/2010/main" val="1230035947"/>
              </p:ext>
            </p:extLst>
          </p:nvPr>
        </p:nvGraphicFramePr>
        <p:xfrm>
          <a:off x="353171" y="809166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30" name="object 4"/>
          <p:cNvSpPr txBox="1"/>
          <p:nvPr/>
        </p:nvSpPr>
        <p:spPr>
          <a:xfrm>
            <a:off x="344557" y="6723414"/>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focaccia</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 (113g)</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flour, oil, butter, yeast, salt, sugar</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spTree>
    <p:extLst>
      <p:ext uri="{BB962C8B-B14F-4D97-AF65-F5344CB8AC3E}">
        <p14:creationId xmlns:p14="http://schemas.microsoft.com/office/powerpoint/2010/main" val="9854855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20" name="object 4"/>
          <p:cNvSpPr txBox="1"/>
          <p:nvPr/>
        </p:nvSpPr>
        <p:spPr>
          <a:xfrm>
            <a:off x="275743" y="4178949"/>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roasted red pepper</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roasted peppers, salt, water, citric acid</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221204688"/>
              </p:ext>
            </p:extLst>
          </p:nvPr>
        </p:nvGraphicFramePr>
        <p:xfrm>
          <a:off x="281706" y="53757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75743" y="6092613"/>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red onion</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red onion</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4290761563"/>
              </p:ext>
            </p:extLst>
          </p:nvPr>
        </p:nvGraphicFramePr>
        <p:xfrm>
          <a:off x="275743" y="72807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75743" y="7962635"/>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jalapeno peppers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1oz</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jalapeno peppers, distilled vinegar, salt, garlic powder, spices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1232739134"/>
              </p:ext>
            </p:extLst>
          </p:nvPr>
        </p:nvGraphicFramePr>
        <p:xfrm>
          <a:off x="273093" y="917258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5" name="object 4"/>
          <p:cNvSpPr txBox="1"/>
          <p:nvPr/>
        </p:nvSpPr>
        <p:spPr>
          <a:xfrm>
            <a:off x="275743" y="471565"/>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tomato</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2 slices</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tomato</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1707411314"/>
              </p:ext>
            </p:extLst>
          </p:nvPr>
        </p:nvGraphicFramePr>
        <p:xfrm>
          <a:off x="275743" y="172447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4"/>
          <p:cNvSpPr txBox="1"/>
          <p:nvPr/>
        </p:nvSpPr>
        <p:spPr>
          <a:xfrm>
            <a:off x="275743" y="2314697"/>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lettuce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lettuce</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ext uri="{D42A27DB-BD31-4B8C-83A1-F6EECF244321}">
                <p14:modId xmlns:p14="http://schemas.microsoft.com/office/powerpoint/2010/main" val="1937714133"/>
              </p:ext>
            </p:extLst>
          </p:nvPr>
        </p:nvGraphicFramePr>
        <p:xfrm>
          <a:off x="275743" y="355230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042616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graphicFrame>
        <p:nvGraphicFramePr>
          <p:cNvPr id="27" name="object 3"/>
          <p:cNvGraphicFramePr>
            <a:graphicFrameLocks noGrp="1"/>
          </p:cNvGraphicFramePr>
          <p:nvPr>
            <p:extLst>
              <p:ext uri="{D42A27DB-BD31-4B8C-83A1-F6EECF244321}">
                <p14:modId xmlns:p14="http://schemas.microsoft.com/office/powerpoint/2010/main" val="34987040"/>
              </p:ext>
            </p:extLst>
          </p:nvPr>
        </p:nvGraphicFramePr>
        <p:xfrm>
          <a:off x="275743" y="167940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267129" y="420024"/>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pickles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cucumbers, vinegar, salt, </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880095979"/>
              </p:ext>
            </p:extLst>
          </p:nvPr>
        </p:nvGraphicFramePr>
        <p:xfrm>
          <a:off x="275743" y="352713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275743" y="4178949"/>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celery sticks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5ea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celery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2960968068"/>
              </p:ext>
            </p:extLst>
          </p:nvPr>
        </p:nvGraphicFramePr>
        <p:xfrm>
          <a:off x="275743" y="536132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275743" y="6092613"/>
            <a:ext cx="6744334"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coleslaw</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1oz</a:t>
            </a: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cabbage, carrots, mayonnaise, celery seed, sugar, salt, white pepper, apple cider vinegar</a:t>
            </a:r>
          </a:p>
          <a:p>
            <a:pPr marL="12700">
              <a:lnSpc>
                <a:spcPts val="1140"/>
              </a:lnSpc>
            </a:pPr>
            <a:r>
              <a:rPr lang="en-US" sz="1000" spc="-5" dirty="0" smtClean="0">
                <a:solidFill>
                  <a:srgbClr val="FF0000"/>
                </a:solidFill>
                <a:cs typeface="Arial"/>
              </a:rPr>
              <a:t>contains: egg,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2509223256"/>
              </p:ext>
            </p:extLst>
          </p:nvPr>
        </p:nvGraphicFramePr>
        <p:xfrm>
          <a:off x="275743" y="741605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267129" y="7970171"/>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banana peppers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banana peppers, vinegar, salt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785087666"/>
              </p:ext>
            </p:extLst>
          </p:nvPr>
        </p:nvGraphicFramePr>
        <p:xfrm>
          <a:off x="278393" y="915149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267129" y="2264119"/>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carrot sticks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5ea</a:t>
            </a: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carrots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spTree>
    <p:extLst>
      <p:ext uri="{BB962C8B-B14F-4D97-AF65-F5344CB8AC3E}">
        <p14:creationId xmlns:p14="http://schemas.microsoft.com/office/powerpoint/2010/main" val="836168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graphicFrame>
        <p:nvGraphicFramePr>
          <p:cNvPr id="27" name="object 3"/>
          <p:cNvGraphicFramePr>
            <a:graphicFrameLocks noGrp="1"/>
          </p:cNvGraphicFramePr>
          <p:nvPr>
            <p:extLst>
              <p:ext uri="{D42A27DB-BD31-4B8C-83A1-F6EECF244321}">
                <p14:modId xmlns:p14="http://schemas.microsoft.com/office/powerpoint/2010/main" val="450381664"/>
              </p:ext>
            </p:extLst>
          </p:nvPr>
        </p:nvGraphicFramePr>
        <p:xfrm>
          <a:off x="275743" y="167940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275743" y="431523"/>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hot cherry peppers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tbsp</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peppers, vinegar, salt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2912625313"/>
              </p:ext>
            </p:extLst>
          </p:nvPr>
        </p:nvGraphicFramePr>
        <p:xfrm>
          <a:off x="292308" y="347974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275743" y="2276727"/>
            <a:ext cx="6744334" cy="1182375"/>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grilled red onion slices</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 </a:t>
            </a:r>
            <a:r>
              <a:rPr lang="en-US" sz="1000" spc="70" dirty="0" err="1" smtClean="0">
                <a:solidFill>
                  <a:srgbClr val="231F20"/>
                </a:solidFill>
                <a:cs typeface="Calibri"/>
              </a:rPr>
              <a:t>oz</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red onion, canola oil</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sp>
        <p:nvSpPr>
          <p:cNvPr id="9" name="object 4"/>
          <p:cNvSpPr txBox="1"/>
          <p:nvPr/>
        </p:nvSpPr>
        <p:spPr>
          <a:xfrm>
            <a:off x="292308" y="4344468"/>
            <a:ext cx="7022892"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pumpkin coconut soup, toasted </a:t>
            </a:r>
            <a:r>
              <a:rPr lang="en-US" sz="1600" b="1" spc="-25" dirty="0" err="1" smtClean="0">
                <a:solidFill>
                  <a:srgbClr val="231F20"/>
                </a:solidFill>
                <a:cs typeface="Arial"/>
              </a:rPr>
              <a:t>pepitas</a:t>
            </a:r>
            <a:r>
              <a:rPr lang="en-US" sz="1600" b="1" spc="-25" dirty="0" smtClean="0">
                <a:solidFill>
                  <a:srgbClr val="231F20"/>
                </a:solidFill>
                <a:cs typeface="Arial"/>
              </a:rPr>
              <a:t>, guajillo </a:t>
            </a:r>
            <a:r>
              <a:rPr lang="en-US" sz="1600" b="1" spc="-25" dirty="0" err="1" smtClean="0">
                <a:solidFill>
                  <a:srgbClr val="231F20"/>
                </a:solidFill>
                <a:cs typeface="Arial"/>
              </a:rPr>
              <a:t>chiles</a:t>
            </a:r>
            <a:endParaRPr lang="en-US" sz="1600" b="1" spc="-25" dirty="0" smtClean="0">
              <a:solidFill>
                <a:srgbClr val="231F20"/>
              </a:solidFill>
              <a:cs typeface="Arial"/>
            </a:endParaRP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butter, olive oil, salt, white pepper, leeks, coconut milk, pumpkin, pumpkin seeds, cilantro, guajillo peppers, canola oil</a:t>
            </a:r>
          </a:p>
          <a:p>
            <a:pPr marL="12700">
              <a:lnSpc>
                <a:spcPts val="1140"/>
              </a:lnSpc>
            </a:pPr>
            <a:r>
              <a:rPr lang="en-US" sz="1000" spc="-5" dirty="0" smtClean="0">
                <a:solidFill>
                  <a:srgbClr val="FF0000"/>
                </a:solidFill>
                <a:cs typeface="Arial"/>
              </a:rPr>
              <a:t>contains: milk, tree nuts</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1279326725"/>
              </p:ext>
            </p:extLst>
          </p:nvPr>
        </p:nvGraphicFramePr>
        <p:xfrm>
          <a:off x="292308" y="567825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275743" y="6453415"/>
            <a:ext cx="7022892" cy="146450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wild mushroom bisque</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onions, mushrooms, milk, flour, canola oil, soy and corn protein, sugar, garlic, turmeric, tomato paste, mushrooms, cornstarch, heavy cream, potato flour, whey, butter, sherry wine, parsley, cayenne pepper</a:t>
            </a:r>
            <a:endParaRPr lang="en-US" sz="1000" b="1" spc="-5" dirty="0" smtClean="0">
              <a:solidFill>
                <a:srgbClr val="231F20"/>
              </a:solidFill>
              <a:cs typeface="Arial"/>
            </a:endParaRP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2058073294"/>
              </p:ext>
            </p:extLst>
          </p:nvPr>
        </p:nvGraphicFramePr>
        <p:xfrm>
          <a:off x="294296" y="798150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191724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2" name="object 4"/>
          <p:cNvSpPr txBox="1"/>
          <p:nvPr/>
        </p:nvSpPr>
        <p:spPr>
          <a:xfrm>
            <a:off x="349195" y="433615"/>
            <a:ext cx="7022892" cy="1297791"/>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chicken noodle soup</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carrots, chicken, cornstarch, salt, egg noodles, celery, onions, sugar, soy protein, corn protein, flavorings, potato flour, pepper, turmeric</a:t>
            </a:r>
          </a:p>
          <a:p>
            <a:pPr marL="12700">
              <a:lnSpc>
                <a:spcPts val="1140"/>
              </a:lnSpc>
            </a:pPr>
            <a:r>
              <a:rPr lang="en-US" sz="1000" spc="-5" dirty="0" smtClean="0">
                <a:solidFill>
                  <a:srgbClr val="FF0000"/>
                </a:solidFill>
                <a:cs typeface="Arial"/>
              </a:rPr>
              <a:t>contains: egg, soy,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1285093168"/>
              </p:ext>
            </p:extLst>
          </p:nvPr>
        </p:nvGraphicFramePr>
        <p:xfrm>
          <a:off x="357809" y="185114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5" name="object 4"/>
          <p:cNvSpPr txBox="1"/>
          <p:nvPr/>
        </p:nvSpPr>
        <p:spPr>
          <a:xfrm>
            <a:off x="353833" y="2565524"/>
            <a:ext cx="7022892" cy="1297791"/>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clam chowder</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1000" b="1" dirty="0" smtClean="0"/>
              <a:t>milk, clams, salt, potatoes, celery, heavy cream, canola oil, cod flavoring, butter, onion, cornstarch, wheat flour, sunflower oil, garlic, spices, parsley</a:t>
            </a:r>
          </a:p>
          <a:p>
            <a:pPr marL="12700">
              <a:lnSpc>
                <a:spcPts val="1140"/>
              </a:lnSpc>
            </a:pPr>
            <a:r>
              <a:rPr lang="en-US" sz="1000" spc="-5" dirty="0" smtClean="0">
                <a:solidFill>
                  <a:srgbClr val="FF0000"/>
                </a:solidFill>
                <a:cs typeface="Arial"/>
              </a:rPr>
              <a:t>contains: fish, milk, shellfish, wheat</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18" name="object 3"/>
          <p:cNvGraphicFramePr>
            <a:graphicFrameLocks noGrp="1"/>
          </p:cNvGraphicFramePr>
          <p:nvPr>
            <p:extLst>
              <p:ext uri="{D42A27DB-BD31-4B8C-83A1-F6EECF244321}">
                <p14:modId xmlns:p14="http://schemas.microsoft.com/office/powerpoint/2010/main" val="716814003"/>
              </p:ext>
            </p:extLst>
          </p:nvPr>
        </p:nvGraphicFramePr>
        <p:xfrm>
          <a:off x="357809" y="391991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9" name="object 4"/>
          <p:cNvSpPr txBox="1"/>
          <p:nvPr/>
        </p:nvSpPr>
        <p:spPr>
          <a:xfrm>
            <a:off x="363772" y="4709360"/>
            <a:ext cx="7022892" cy="1464503"/>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3 bean &amp; </a:t>
            </a:r>
            <a:r>
              <a:rPr lang="en-US" sz="1600" b="1" spc="-25" dirty="0" err="1" smtClean="0">
                <a:solidFill>
                  <a:srgbClr val="231F20"/>
                </a:solidFill>
                <a:cs typeface="Arial"/>
              </a:rPr>
              <a:t>swiss</a:t>
            </a:r>
            <a:r>
              <a:rPr lang="en-US" sz="1600" b="1" spc="-25" dirty="0" smtClean="0">
                <a:solidFill>
                  <a:srgbClr val="231F20"/>
                </a:solidFill>
                <a:cs typeface="Arial"/>
              </a:rPr>
              <a:t> chard soup</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900" b="1" dirty="0" smtClean="0"/>
              <a:t>garbanzo beans, navy beans, kidney beans, carrots, onions, brown rice, </a:t>
            </a:r>
            <a:r>
              <a:rPr lang="en-US" sz="900" b="1" dirty="0" err="1" smtClean="0"/>
              <a:t>swiss</a:t>
            </a:r>
            <a:r>
              <a:rPr lang="en-US" sz="900" b="1" dirty="0" smtClean="0"/>
              <a:t> chard, canola oil, sugar, tomato paste, potatoes, paprika, mushroom, soy sauce (corn syrup, soy protein, salt), celery, garlic, apple cider vinegar</a:t>
            </a:r>
          </a:p>
          <a:p>
            <a:pPr marL="12700">
              <a:lnSpc>
                <a:spcPts val="1140"/>
              </a:lnSpc>
            </a:pPr>
            <a:r>
              <a:rPr lang="en-US" sz="1000" spc="-5" dirty="0" smtClean="0">
                <a:solidFill>
                  <a:srgbClr val="FF0000"/>
                </a:solidFill>
                <a:cs typeface="Arial"/>
              </a:rPr>
              <a:t>contains: soy</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ext uri="{D42A27DB-BD31-4B8C-83A1-F6EECF244321}">
                <p14:modId xmlns:p14="http://schemas.microsoft.com/office/powerpoint/2010/main" val="2459484958"/>
              </p:ext>
            </p:extLst>
          </p:nvPr>
        </p:nvGraphicFramePr>
        <p:xfrm>
          <a:off x="372386" y="620253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4"/>
          <p:cNvSpPr txBox="1"/>
          <p:nvPr/>
        </p:nvSpPr>
        <p:spPr>
          <a:xfrm>
            <a:off x="363772" y="6915572"/>
            <a:ext cx="7022892" cy="1323439"/>
          </a:xfrm>
          <a:prstGeom prst="rect">
            <a:avLst/>
          </a:prstGeom>
        </p:spPr>
        <p:txBody>
          <a:bodyPr vert="horz" wrap="square" lIns="0" tIns="12700" rIns="0" bIns="0" rtlCol="0">
            <a:spAutoFit/>
          </a:bodyPr>
          <a:lstStyle/>
          <a:p>
            <a:pPr marL="12700">
              <a:spcBef>
                <a:spcPts val="100"/>
              </a:spcBef>
            </a:pPr>
            <a:r>
              <a:rPr lang="en-US" sz="1600" b="1" spc="-25" dirty="0" smtClean="0">
                <a:solidFill>
                  <a:srgbClr val="231F20"/>
                </a:solidFill>
                <a:cs typeface="Arial"/>
              </a:rPr>
              <a:t>roasted eggplant soup</a:t>
            </a:r>
          </a:p>
          <a:p>
            <a:pPr marL="12700">
              <a:spcBef>
                <a:spcPts val="100"/>
              </a:spcBef>
            </a:pPr>
            <a:r>
              <a:rPr lang="en-US" sz="1000" spc="75" dirty="0" smtClean="0">
                <a:solidFill>
                  <a:srgbClr val="231F20"/>
                </a:solidFill>
                <a:cs typeface="Calibri"/>
              </a:rPr>
              <a:t>serving </a:t>
            </a:r>
            <a:r>
              <a:rPr lang="en-US" sz="1000" spc="70" dirty="0">
                <a:solidFill>
                  <a:srgbClr val="231F20"/>
                </a:solidFill>
                <a:cs typeface="Calibri"/>
              </a:rPr>
              <a:t>size</a:t>
            </a:r>
            <a:r>
              <a:rPr lang="en-US" sz="1000" spc="70" dirty="0" smtClean="0">
                <a:solidFill>
                  <a:srgbClr val="231F20"/>
                </a:solidFill>
                <a:cs typeface="Calibri"/>
              </a:rPr>
              <a:t>: 12 </a:t>
            </a:r>
            <a:r>
              <a:rPr lang="en-US" sz="1000" spc="70" dirty="0" err="1" smtClean="0">
                <a:solidFill>
                  <a:srgbClr val="231F20"/>
                </a:solidFill>
                <a:cs typeface="Calibri"/>
              </a:rPr>
              <a:t>floz</a:t>
            </a:r>
            <a:endParaRPr lang="en-US" sz="1000" spc="70" dirty="0" smtClean="0">
              <a:solidFill>
                <a:srgbClr val="231F20"/>
              </a:solidFill>
              <a:cs typeface="Calibri"/>
            </a:endParaRPr>
          </a:p>
          <a:p>
            <a:pPr marL="12700">
              <a:spcBef>
                <a:spcPts val="100"/>
              </a:spcBef>
            </a:pPr>
            <a:r>
              <a:rPr lang="en-US" sz="1000" spc="70" dirty="0" smtClean="0">
                <a:solidFill>
                  <a:srgbClr val="231F20"/>
                </a:solidFill>
                <a:cs typeface="Calibri"/>
              </a:rPr>
              <a:t>vegetarian</a:t>
            </a:r>
          </a:p>
          <a:p>
            <a:pPr marL="12700">
              <a:spcBef>
                <a:spcPts val="100"/>
              </a:spcBef>
            </a:pPr>
            <a:endParaRPr lang="en-US" sz="1000" b="1" spc="-5" dirty="0">
              <a:solidFill>
                <a:srgbClr val="231F20"/>
              </a:solidFill>
              <a:cs typeface="Arial"/>
            </a:endParaRPr>
          </a:p>
          <a:p>
            <a:pPr marL="12700">
              <a:lnSpc>
                <a:spcPts val="1140"/>
              </a:lnSpc>
            </a:pPr>
            <a:r>
              <a:rPr lang="en-US" sz="1050" b="1" spc="-5" dirty="0">
                <a:solidFill>
                  <a:srgbClr val="231F20"/>
                </a:solidFill>
                <a:cs typeface="Arial"/>
              </a:rPr>
              <a:t>ingredients</a:t>
            </a:r>
            <a:r>
              <a:rPr lang="en-US" sz="1050" b="1" spc="-5" dirty="0" smtClean="0">
                <a:solidFill>
                  <a:srgbClr val="231F20"/>
                </a:solidFill>
                <a:cs typeface="Arial"/>
              </a:rPr>
              <a:t>: </a:t>
            </a:r>
            <a:r>
              <a:rPr lang="en-US" sz="900" b="1" dirty="0" smtClean="0"/>
              <a:t>roasted eggplant, tomato paste, fennel, onions, parmesan cheese, garlic, potato, canola oil, salt, sugar, natural flavorings, whey</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smtClean="0">
              <a:solidFill>
                <a:srgbClr val="FF0000"/>
              </a:solidFill>
              <a:cs typeface="Arial"/>
            </a:endParaRPr>
          </a:p>
          <a:p>
            <a:pPr marL="12700">
              <a:lnSpc>
                <a:spcPts val="1140"/>
              </a:lnSpc>
            </a:pPr>
            <a:r>
              <a:rPr lang="en-US" sz="1000" b="1" spc="15" dirty="0" smtClean="0">
                <a:solidFill>
                  <a:srgbClr val="231F20"/>
                </a:solidFill>
                <a:cs typeface="Arial"/>
              </a:rPr>
              <a:t>nutritional information:</a:t>
            </a:r>
            <a:endParaRPr lang="en-US" sz="1000" dirty="0">
              <a:cs typeface="Arial"/>
            </a:endParaRPr>
          </a:p>
        </p:txBody>
      </p:sp>
      <p:graphicFrame>
        <p:nvGraphicFramePr>
          <p:cNvPr id="22" name="object 3"/>
          <p:cNvGraphicFramePr>
            <a:graphicFrameLocks noGrp="1"/>
          </p:cNvGraphicFramePr>
          <p:nvPr>
            <p:extLst>
              <p:ext uri="{D42A27DB-BD31-4B8C-83A1-F6EECF244321}">
                <p14:modId xmlns:p14="http://schemas.microsoft.com/office/powerpoint/2010/main" val="3394967139"/>
              </p:ext>
            </p:extLst>
          </p:nvPr>
        </p:nvGraphicFramePr>
        <p:xfrm>
          <a:off x="372386" y="833310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smtClean="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03538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623377"/>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butternut squash and apple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butternut squash, canola oil, onions, apple, cinnamon, cardamom, nutmeg, ginger, apple cider, salt, black pepper</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0" name="object 3"/>
          <p:cNvGraphicFramePr>
            <a:graphicFrameLocks noGrp="1"/>
          </p:cNvGraphicFramePr>
          <p:nvPr>
            <p:extLst/>
          </p:nvPr>
        </p:nvGraphicFramePr>
        <p:xfrm>
          <a:off x="538082" y="19964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538082" y="274170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chicken noodle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carrots, chicken, cornstarch, salt, egg noodles, celery, onions, sugar, soy protein, corn protein, potato flour, black pepper, potato starch, turmeric</a:t>
            </a:r>
          </a:p>
          <a:p>
            <a:pPr marL="12700">
              <a:lnSpc>
                <a:spcPts val="1140"/>
              </a:lnSpc>
            </a:pPr>
            <a:r>
              <a:rPr lang="en-US" sz="1000" dirty="0">
                <a:solidFill>
                  <a:srgbClr val="FF0000"/>
                </a:solidFill>
                <a:cs typeface="Arial"/>
              </a:rPr>
              <a:t>contains: egg, wheat, </a:t>
            </a:r>
            <a:r>
              <a:rPr lang="en-US" sz="1000" dirty="0" smtClean="0">
                <a:solidFill>
                  <a:srgbClr val="FF0000"/>
                </a:solidFill>
                <a:cs typeface="Arial"/>
              </a:rPr>
              <a:t>soy</a:t>
            </a:r>
          </a:p>
          <a:p>
            <a:pPr marL="12700">
              <a:lnSpc>
                <a:spcPts val="1140"/>
              </a:lnSpc>
            </a:pPr>
            <a:endParaRPr lang="en-US" sz="1000"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3" name="object 3"/>
          <p:cNvGraphicFramePr>
            <a:graphicFrameLocks noGrp="1"/>
          </p:cNvGraphicFramePr>
          <p:nvPr>
            <p:extLst/>
          </p:nvPr>
        </p:nvGraphicFramePr>
        <p:xfrm>
          <a:off x="538082" y="4114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920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538082" y="502770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curried cauliflower and potato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 </a:t>
            </a:r>
            <a:endParaRPr lang="en-US" sz="1000" dirty="0">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garbanzo beans, bay leaves, garlic, thyme, onions, salt, black pepper, turmeric, ginger, cumin, coriander, potatoes, cauliflower, chili peppers, cilantro, </a:t>
            </a:r>
            <a:r>
              <a:rPr lang="en-US" sz="1000" b="1" spc="-5" dirty="0" err="1">
                <a:solidFill>
                  <a:srgbClr val="231F20"/>
                </a:solidFill>
                <a:cs typeface="Arial"/>
              </a:rPr>
              <a:t>garam</a:t>
            </a:r>
            <a:r>
              <a:rPr lang="en-US" sz="1000" b="1" spc="-5" dirty="0">
                <a:solidFill>
                  <a:srgbClr val="231F20"/>
                </a:solidFill>
                <a:cs typeface="Arial"/>
              </a:rPr>
              <a:t> masala, canola oil, vegetable base</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538082" y="6400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503446" y="7398715"/>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chicken </a:t>
            </a:r>
            <a:r>
              <a:rPr lang="en-US" sz="1600" b="1" spc="-25" dirty="0" err="1">
                <a:solidFill>
                  <a:srgbClr val="231F20"/>
                </a:solidFill>
                <a:cs typeface="Arial"/>
              </a:rPr>
              <a:t>florentine</a:t>
            </a:r>
            <a:r>
              <a:rPr lang="en-US" sz="1600" b="1" spc="-25" dirty="0">
                <a:solidFill>
                  <a:srgbClr val="231F20"/>
                </a:solidFill>
                <a:cs typeface="Arial"/>
              </a:rPr>
              <a:t>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heavy cream, egg noodles, eggs, onions, chicken, cornstarch, salt, celery, carrots, spinach, flour, canola oil, corn protein, soy protein, sugar, potato flour, corn oil, spices, turmeric </a:t>
            </a:r>
          </a:p>
          <a:p>
            <a:pPr marL="12700">
              <a:lnSpc>
                <a:spcPts val="1140"/>
              </a:lnSpc>
            </a:pPr>
            <a:r>
              <a:rPr lang="en-US" sz="1000" dirty="0">
                <a:solidFill>
                  <a:srgbClr val="FF0000"/>
                </a:solidFill>
                <a:cs typeface="Arial"/>
              </a:rPr>
              <a:t>contains: egg, milk, wheat, </a:t>
            </a:r>
            <a:r>
              <a:rPr lang="en-US" sz="1000" dirty="0" smtClean="0">
                <a:solidFill>
                  <a:srgbClr val="FF0000"/>
                </a:solidFill>
                <a:cs typeface="Arial"/>
              </a:rPr>
              <a:t>soy</a:t>
            </a:r>
          </a:p>
          <a:p>
            <a:pPr marL="12700">
              <a:lnSpc>
                <a:spcPts val="1140"/>
              </a:lnSpc>
            </a:pPr>
            <a:endParaRPr lang="en-US" sz="1000"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7" name="object 3"/>
          <p:cNvGraphicFramePr>
            <a:graphicFrameLocks noGrp="1"/>
          </p:cNvGraphicFramePr>
          <p:nvPr>
            <p:extLst/>
          </p:nvPr>
        </p:nvGraphicFramePr>
        <p:xfrm>
          <a:off x="503446" y="877181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771449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62337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lemon orzo chicken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pasta (semolina wheat flour, egg white), chicken, cornstarch, salt, heavy cream, onions, carrots, celery, chicken broth, sugar, potato starch, soy protein, corn protein, potato flour, garlic, basil, lemon juice, spice</a:t>
            </a:r>
          </a:p>
          <a:p>
            <a:pPr marL="12700">
              <a:lnSpc>
                <a:spcPts val="1140"/>
              </a:lnSpc>
            </a:pPr>
            <a:r>
              <a:rPr lang="en-US" sz="1000" dirty="0">
                <a:solidFill>
                  <a:srgbClr val="FF0000"/>
                </a:solidFill>
                <a:cs typeface="Arial"/>
              </a:rPr>
              <a:t>contains: egg, milk, wheat, </a:t>
            </a:r>
            <a:r>
              <a:rPr lang="en-US" sz="1000" dirty="0" smtClean="0">
                <a:solidFill>
                  <a:srgbClr val="FF0000"/>
                </a:solidFill>
                <a:cs typeface="Arial"/>
              </a:rPr>
              <a:t>soy</a:t>
            </a:r>
          </a:p>
          <a:p>
            <a:pPr marL="12700">
              <a:lnSpc>
                <a:spcPts val="1140"/>
              </a:lnSpc>
            </a:pPr>
            <a:endParaRPr lang="en-US" sz="1000"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2265253909"/>
              </p:ext>
            </p:extLst>
          </p:nvPr>
        </p:nvGraphicFramePr>
        <p:xfrm>
          <a:off x="538082" y="19358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538082" y="274170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a:solidFill>
                  <a:srgbClr val="231F20"/>
                </a:solidFill>
                <a:cs typeface="Arial"/>
              </a:rPr>
              <a:t>portobello</a:t>
            </a:r>
            <a:r>
              <a:rPr lang="en-US" sz="1600" b="1" spc="-25" dirty="0">
                <a:solidFill>
                  <a:srgbClr val="231F20"/>
                </a:solidFill>
                <a:cs typeface="Arial"/>
              </a:rPr>
              <a:t> mushroom chili</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 </a:t>
            </a:r>
            <a:endParaRPr lang="en-US" sz="1000" dirty="0">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onions, chili powder, tomatoes, cayenne pepper, mushrooms, kidney beans, navy beans, carrots, bell peppers, cumin, canola oil, vegetable base</a:t>
            </a:r>
          </a:p>
          <a:p>
            <a:pPr marL="12700">
              <a:lnSpc>
                <a:spcPts val="1140"/>
              </a:lnSpc>
            </a:pPr>
            <a:endParaRPr lang="en-US" sz="1000"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3" name="object 3"/>
          <p:cNvGraphicFramePr>
            <a:graphicFrameLocks noGrp="1"/>
          </p:cNvGraphicFramePr>
          <p:nvPr>
            <p:extLst/>
          </p:nvPr>
        </p:nvGraphicFramePr>
        <p:xfrm>
          <a:off x="538082" y="4114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538081" y="5027700"/>
            <a:ext cx="7070081"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root vegetable and red lentil chili</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lentils, celery, white wine, turnip, rutabagas, parsnips, cabbage, onions, tomatoes, sage, salt, parsley, vegetable base</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538082" y="6400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503446" y="7398715"/>
            <a:ext cx="6865020"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chicken and dumpling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milk, </a:t>
            </a:r>
            <a:r>
              <a:rPr lang="en-US" sz="1000" b="1" spc="-5" dirty="0" err="1">
                <a:solidFill>
                  <a:srgbClr val="231F20"/>
                </a:solidFill>
                <a:cs typeface="Arial"/>
              </a:rPr>
              <a:t>spaestzle</a:t>
            </a:r>
            <a:r>
              <a:rPr lang="en-US" sz="1000" b="1" spc="-5" dirty="0">
                <a:solidFill>
                  <a:srgbClr val="231F20"/>
                </a:solidFill>
                <a:cs typeface="Arial"/>
              </a:rPr>
              <a:t> dumplings, eggs, flour, salt, wheat gluten, turmeric, onions, carrots, chicken, cornstarch, celery, green peas, chicken base, soy protein, corn protein, sugar, potato flour, natural flavorings, potato starch, butter, canola oil, chives, spices</a:t>
            </a:r>
          </a:p>
          <a:p>
            <a:pPr marL="12700">
              <a:lnSpc>
                <a:spcPts val="1140"/>
              </a:lnSpc>
            </a:pPr>
            <a:r>
              <a:rPr lang="en-US" sz="1000" dirty="0">
                <a:solidFill>
                  <a:srgbClr val="FF0000"/>
                </a:solidFill>
                <a:cs typeface="Arial"/>
              </a:rPr>
              <a:t>contains: egg, milk, wheat, </a:t>
            </a:r>
            <a:r>
              <a:rPr lang="en-US" sz="1000" dirty="0" smtClean="0">
                <a:solidFill>
                  <a:srgbClr val="FF0000"/>
                </a:solidFill>
                <a:cs typeface="Arial"/>
              </a:rPr>
              <a:t>soy</a:t>
            </a:r>
          </a:p>
          <a:p>
            <a:pPr marL="12700">
              <a:lnSpc>
                <a:spcPts val="1140"/>
              </a:lnSpc>
            </a:pPr>
            <a:endParaRPr lang="en-US" sz="1000"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7" name="object 3"/>
          <p:cNvGraphicFramePr>
            <a:graphicFrameLocks noGrp="1"/>
          </p:cNvGraphicFramePr>
          <p:nvPr>
            <p:extLst/>
          </p:nvPr>
        </p:nvGraphicFramePr>
        <p:xfrm>
          <a:off x="503446" y="877181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240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1170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24654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bg1">
                    <a:lumMod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9" name="object 4"/>
          <p:cNvSpPr txBox="1"/>
          <p:nvPr/>
        </p:nvSpPr>
        <p:spPr>
          <a:xfrm>
            <a:off x="538082" y="623377"/>
            <a:ext cx="6926668"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root vegetable, red lentil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lentils, celery, white wine, turnip, rutabagas, parsnips, cabbage, onions, tomatoes, sage, salt, parsley, vegetable base</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0" name="object 3"/>
          <p:cNvGraphicFramePr>
            <a:graphicFrameLocks noGrp="1"/>
          </p:cNvGraphicFramePr>
          <p:nvPr>
            <p:extLst/>
          </p:nvPr>
        </p:nvGraphicFramePr>
        <p:xfrm>
          <a:off x="538082" y="199647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540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538082" y="274170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southwest vegetable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corn, chili peppers, black beans, onions, jalapeno peppers, canola oil, basmati rice, thyme, vegetable base, carrots, bell peppers, black pepper, tomatoes, salt, cilantro</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3" name="object 3"/>
          <p:cNvGraphicFramePr>
            <a:graphicFrameLocks noGrp="1"/>
          </p:cNvGraphicFramePr>
          <p:nvPr>
            <p:extLst/>
          </p:nvPr>
        </p:nvGraphicFramePr>
        <p:xfrm>
          <a:off x="538082" y="4114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19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538082" y="500108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v</a:t>
            </a:r>
            <a:r>
              <a:rPr lang="en-US" sz="1600" b="1" spc="-25" dirty="0" smtClean="0">
                <a:solidFill>
                  <a:srgbClr val="231F20"/>
                </a:solidFill>
                <a:cs typeface="Arial"/>
              </a:rPr>
              <a:t>egetarian chili</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vegan</a:t>
            </a: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pinto beans</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kidney beans</a:t>
            </a:r>
            <a:r>
              <a:rPr lang="en-US" sz="1000" b="1" spc="-5" dirty="0">
                <a:solidFill>
                  <a:srgbClr val="231F20"/>
                </a:solidFill>
                <a:cs typeface="Arial"/>
              </a:rPr>
              <a:t>, </a:t>
            </a:r>
            <a:r>
              <a:rPr lang="en-US" sz="1000" b="1" spc="-5" dirty="0" smtClean="0">
                <a:solidFill>
                  <a:srgbClr val="231F20"/>
                </a:solidFill>
                <a:cs typeface="Arial"/>
              </a:rPr>
              <a:t>tomato paste</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c</a:t>
            </a:r>
            <a:r>
              <a:rPr lang="en-US" sz="1000" b="1" spc="-5" dirty="0" smtClean="0">
                <a:solidFill>
                  <a:srgbClr val="231F20"/>
                </a:solidFill>
                <a:cs typeface="Arial"/>
              </a:rPr>
              <a:t>elery</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potato </a:t>
            </a:r>
            <a:r>
              <a:rPr lang="en-US" sz="1000" b="1" spc="-5" dirty="0">
                <a:solidFill>
                  <a:srgbClr val="231F20"/>
                </a:solidFill>
                <a:cs typeface="Arial"/>
              </a:rPr>
              <a:t>f</a:t>
            </a:r>
            <a:r>
              <a:rPr lang="en-US" sz="1000" b="1" spc="-5" dirty="0" smtClean="0">
                <a:solidFill>
                  <a:srgbClr val="231F20"/>
                </a:solidFill>
                <a:cs typeface="Arial"/>
              </a:rPr>
              <a:t>lour</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bell peppers</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chili peppers</a:t>
            </a:r>
            <a:r>
              <a:rPr lang="en-US" sz="1000" b="1" spc="-5" dirty="0">
                <a:solidFill>
                  <a:srgbClr val="231F20"/>
                </a:solidFill>
                <a:cs typeface="Arial"/>
              </a:rPr>
              <a:t>, </a:t>
            </a:r>
            <a:r>
              <a:rPr lang="en-US" sz="1000" b="1" spc="-5" dirty="0" smtClean="0">
                <a:solidFill>
                  <a:srgbClr val="231F20"/>
                </a:solidFill>
                <a:cs typeface="Arial"/>
              </a:rPr>
              <a:t>cilantro</a:t>
            </a:r>
            <a:r>
              <a:rPr lang="en-US" sz="1000" b="1" spc="-5" dirty="0">
                <a:solidFill>
                  <a:srgbClr val="231F20"/>
                </a:solidFill>
                <a:cs typeface="Arial"/>
              </a:rPr>
              <a:t>, </a:t>
            </a:r>
            <a:r>
              <a:rPr lang="en-US" sz="1000" b="1" spc="-5" dirty="0" smtClean="0">
                <a:solidFill>
                  <a:srgbClr val="231F20"/>
                </a:solidFill>
                <a:cs typeface="Arial"/>
              </a:rPr>
              <a:t>vinegar</a:t>
            </a:r>
            <a:r>
              <a:rPr lang="en-US" sz="1000" b="1" spc="-5" dirty="0">
                <a:solidFill>
                  <a:srgbClr val="231F20"/>
                </a:solidFill>
                <a:cs typeface="Arial"/>
              </a:rPr>
              <a:t>, </a:t>
            </a:r>
            <a:r>
              <a:rPr lang="en-US" sz="1000" b="1" spc="-5" dirty="0" smtClean="0">
                <a:solidFill>
                  <a:srgbClr val="231F20"/>
                </a:solidFill>
                <a:cs typeface="Arial"/>
              </a:rPr>
              <a:t>black pepper</a:t>
            </a:r>
            <a:r>
              <a:rPr lang="en-US" sz="1000" b="1" spc="-5" dirty="0">
                <a:solidFill>
                  <a:srgbClr val="231F20"/>
                </a:solidFill>
                <a:cs typeface="Arial"/>
              </a:rPr>
              <a:t>, </a:t>
            </a:r>
            <a:r>
              <a:rPr lang="en-US" sz="1000" b="1" spc="-5" dirty="0" smtClean="0">
                <a:solidFill>
                  <a:srgbClr val="231F20"/>
                </a:solidFill>
                <a:cs typeface="Arial"/>
              </a:rPr>
              <a:t>red chili peppers </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538082" y="623183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538082" y="6958911"/>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wild mushroom bisque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mushrooms</a:t>
            </a:r>
            <a:r>
              <a:rPr lang="en-US" sz="1000" b="1" spc="-5" dirty="0">
                <a:solidFill>
                  <a:srgbClr val="231F20"/>
                </a:solidFill>
                <a:cs typeface="Arial"/>
              </a:rPr>
              <a:t>, </a:t>
            </a:r>
            <a:r>
              <a:rPr lang="en-US" sz="1000" b="1" spc="-5" dirty="0" smtClean="0">
                <a:solidFill>
                  <a:srgbClr val="231F20"/>
                </a:solidFill>
                <a:cs typeface="Arial"/>
              </a:rPr>
              <a:t>milk</a:t>
            </a:r>
            <a:r>
              <a:rPr lang="en-US" sz="1000" b="1" spc="-5" dirty="0">
                <a:solidFill>
                  <a:srgbClr val="231F20"/>
                </a:solidFill>
                <a:cs typeface="Arial"/>
              </a:rPr>
              <a:t>, </a:t>
            </a:r>
            <a:r>
              <a:rPr lang="en-US" sz="1000" b="1" spc="-5" dirty="0" smtClean="0">
                <a:solidFill>
                  <a:srgbClr val="231F20"/>
                </a:solidFill>
                <a:cs typeface="Arial"/>
              </a:rPr>
              <a:t>flour</a:t>
            </a:r>
            <a:r>
              <a:rPr lang="en-US" sz="1000" b="1" spc="-5" dirty="0">
                <a:solidFill>
                  <a:srgbClr val="231F20"/>
                </a:solidFill>
                <a:cs typeface="Arial"/>
              </a:rPr>
              <a:t>, </a:t>
            </a:r>
            <a:r>
              <a:rPr lang="en-US" sz="1000" b="1" spc="-5" dirty="0" smtClean="0">
                <a:solidFill>
                  <a:srgbClr val="231F20"/>
                </a:solidFill>
                <a:cs typeface="Arial"/>
              </a:rPr>
              <a:t>canola oil</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turmeric</a:t>
            </a:r>
            <a:r>
              <a:rPr lang="en-US" sz="1000" b="1" spc="-5" dirty="0">
                <a:solidFill>
                  <a:srgbClr val="231F20"/>
                </a:solidFill>
                <a:cs typeface="Arial"/>
              </a:rPr>
              <a:t>, </a:t>
            </a:r>
            <a:r>
              <a:rPr lang="en-US" sz="1000" b="1" spc="-5" dirty="0" smtClean="0">
                <a:solidFill>
                  <a:srgbClr val="231F20"/>
                </a:solidFill>
                <a:cs typeface="Arial"/>
              </a:rPr>
              <a:t>tomato paste</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heavy cream</a:t>
            </a:r>
            <a:r>
              <a:rPr lang="en-US" sz="1000" b="1" spc="-5" dirty="0">
                <a:solidFill>
                  <a:srgbClr val="231F20"/>
                </a:solidFill>
                <a:cs typeface="Arial"/>
              </a:rPr>
              <a:t>, </a:t>
            </a:r>
            <a:r>
              <a:rPr lang="en-US" sz="1000" b="1" spc="-5" dirty="0" smtClean="0">
                <a:solidFill>
                  <a:srgbClr val="231F20"/>
                </a:solidFill>
                <a:cs typeface="Arial"/>
              </a:rPr>
              <a:t>potato </a:t>
            </a:r>
            <a:r>
              <a:rPr lang="en-US" sz="1000" b="1" spc="-5" dirty="0">
                <a:solidFill>
                  <a:srgbClr val="231F20"/>
                </a:solidFill>
                <a:cs typeface="Arial"/>
              </a:rPr>
              <a:t>f</a:t>
            </a:r>
            <a:r>
              <a:rPr lang="en-US" sz="1000" b="1" spc="-5" dirty="0" smtClean="0">
                <a:solidFill>
                  <a:srgbClr val="231F20"/>
                </a:solidFill>
                <a:cs typeface="Arial"/>
              </a:rPr>
              <a:t>lour</a:t>
            </a:r>
            <a:r>
              <a:rPr lang="en-US" sz="1000" b="1" spc="-5" dirty="0">
                <a:solidFill>
                  <a:srgbClr val="231F20"/>
                </a:solidFill>
                <a:cs typeface="Arial"/>
              </a:rPr>
              <a:t>, </a:t>
            </a:r>
            <a:r>
              <a:rPr lang="en-US" sz="1000" b="1" spc="-5" dirty="0" smtClean="0">
                <a:solidFill>
                  <a:srgbClr val="231F20"/>
                </a:solidFill>
                <a:cs typeface="Arial"/>
              </a:rPr>
              <a:t>whey</a:t>
            </a:r>
            <a:r>
              <a:rPr lang="en-US" sz="1000" b="1" spc="-5" dirty="0">
                <a:solidFill>
                  <a:srgbClr val="231F20"/>
                </a:solidFill>
                <a:cs typeface="Arial"/>
              </a:rPr>
              <a:t>, </a:t>
            </a:r>
            <a:r>
              <a:rPr lang="en-US" sz="1000" b="1" spc="-5" dirty="0" smtClean="0">
                <a:solidFill>
                  <a:srgbClr val="231F20"/>
                </a:solidFill>
                <a:cs typeface="Arial"/>
              </a:rPr>
              <a:t>butter</a:t>
            </a:r>
            <a:r>
              <a:rPr lang="en-US" sz="1000" b="1" spc="-5" dirty="0">
                <a:solidFill>
                  <a:srgbClr val="231F20"/>
                </a:solidFill>
                <a:cs typeface="Arial"/>
              </a:rPr>
              <a:t>, </a:t>
            </a:r>
            <a:r>
              <a:rPr lang="en-US" sz="1000" b="1" spc="-5" dirty="0" smtClean="0">
                <a:solidFill>
                  <a:srgbClr val="231F20"/>
                </a:solidFill>
                <a:cs typeface="Arial"/>
              </a:rPr>
              <a:t>sherry wine</a:t>
            </a:r>
            <a:r>
              <a:rPr lang="en-US" sz="1000" b="1" spc="-5" dirty="0">
                <a:solidFill>
                  <a:srgbClr val="231F20"/>
                </a:solidFill>
                <a:cs typeface="Arial"/>
              </a:rPr>
              <a:t>, </a:t>
            </a:r>
            <a:r>
              <a:rPr lang="en-US" sz="1000" b="1" spc="-5" dirty="0" smtClean="0">
                <a:solidFill>
                  <a:srgbClr val="231F20"/>
                </a:solidFill>
                <a:cs typeface="Arial"/>
              </a:rPr>
              <a:t>chives</a:t>
            </a:r>
            <a:r>
              <a:rPr lang="en-US" sz="1000" b="1" spc="-5" dirty="0">
                <a:solidFill>
                  <a:srgbClr val="231F20"/>
                </a:solidFill>
                <a:cs typeface="Arial"/>
              </a:rPr>
              <a:t>, </a:t>
            </a:r>
            <a:r>
              <a:rPr lang="en-US" sz="1000" b="1" spc="-5" dirty="0" smtClean="0">
                <a:solidFill>
                  <a:srgbClr val="231F20"/>
                </a:solidFill>
                <a:cs typeface="Arial"/>
              </a:rPr>
              <a:t>black pepper</a:t>
            </a:r>
            <a:r>
              <a:rPr lang="en-US" sz="1000" b="1" spc="-5" dirty="0">
                <a:solidFill>
                  <a:srgbClr val="231F20"/>
                </a:solidFill>
                <a:cs typeface="Arial"/>
              </a:rPr>
              <a:t>, </a:t>
            </a:r>
            <a:r>
              <a:rPr lang="en-US" sz="1000" b="1" spc="-5" dirty="0" smtClean="0">
                <a:solidFill>
                  <a:srgbClr val="231F20"/>
                </a:solidFill>
                <a:cs typeface="Arial"/>
              </a:rPr>
              <a:t>parsley</a:t>
            </a:r>
            <a:r>
              <a:rPr lang="en-US" sz="1000" b="1" spc="-5" dirty="0">
                <a:solidFill>
                  <a:srgbClr val="231F20"/>
                </a:solidFill>
                <a:cs typeface="Arial"/>
              </a:rPr>
              <a:t>, </a:t>
            </a:r>
            <a:r>
              <a:rPr lang="en-US" sz="1000" b="1" spc="-5" dirty="0" smtClean="0">
                <a:solidFill>
                  <a:srgbClr val="231F20"/>
                </a:solidFill>
                <a:cs typeface="Arial"/>
              </a:rPr>
              <a:t>sugar</a:t>
            </a:r>
            <a:r>
              <a:rPr lang="en-US" sz="1000" b="1" spc="-5" dirty="0">
                <a:solidFill>
                  <a:srgbClr val="231F20"/>
                </a:solidFill>
                <a:cs typeface="Arial"/>
              </a:rPr>
              <a:t>, s</a:t>
            </a:r>
            <a:r>
              <a:rPr lang="en-US" sz="1000" b="1" spc="-5" dirty="0" smtClean="0">
                <a:solidFill>
                  <a:srgbClr val="231F20"/>
                </a:solidFill>
                <a:cs typeface="Arial"/>
              </a:rPr>
              <a:t>pices</a:t>
            </a:r>
            <a:r>
              <a:rPr lang="en-US" sz="1000" b="1" spc="-5" dirty="0">
                <a:solidFill>
                  <a:srgbClr val="231F20"/>
                </a:solidFill>
                <a:cs typeface="Arial"/>
              </a:rPr>
              <a:t>, </a:t>
            </a:r>
            <a:r>
              <a:rPr lang="en-US" sz="1000" b="1" spc="-5" dirty="0" smtClean="0">
                <a:solidFill>
                  <a:srgbClr val="231F20"/>
                </a:solidFill>
                <a:cs typeface="Arial"/>
              </a:rPr>
              <a:t>cayenne pepper</a:t>
            </a:r>
            <a:endParaRPr lang="en-US" sz="1000" b="1" spc="-5" dirty="0">
              <a:solidFill>
                <a:srgbClr val="231F20"/>
              </a:solidFill>
              <a:cs typeface="Arial"/>
            </a:endParaRPr>
          </a:p>
          <a:p>
            <a:pPr marL="12700">
              <a:lnSpc>
                <a:spcPts val="1140"/>
              </a:lnSpc>
            </a:pPr>
            <a:r>
              <a:rPr lang="en-US" sz="1000" spc="15" dirty="0">
                <a:solidFill>
                  <a:srgbClr val="FF0000"/>
                </a:solidFill>
                <a:cs typeface="Arial"/>
              </a:rPr>
              <a:t>c</a:t>
            </a:r>
            <a:r>
              <a:rPr lang="en-US" sz="1000" spc="15" dirty="0" smtClean="0">
                <a:solidFill>
                  <a:srgbClr val="FF0000"/>
                </a:solidFill>
                <a:cs typeface="Arial"/>
              </a:rPr>
              <a:t>ontains: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7" name="object 3"/>
          <p:cNvGraphicFramePr>
            <a:graphicFrameLocks noGrp="1"/>
          </p:cNvGraphicFramePr>
          <p:nvPr>
            <p:extLst/>
          </p:nvPr>
        </p:nvGraphicFramePr>
        <p:xfrm>
          <a:off x="538082" y="84872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34046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bg1">
                    <a:lumMod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4" name="object 4"/>
          <p:cNvSpPr txBox="1"/>
          <p:nvPr/>
        </p:nvSpPr>
        <p:spPr>
          <a:xfrm>
            <a:off x="538082" y="5001175"/>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a:t>
            </a:r>
            <a:r>
              <a:rPr lang="en-US" sz="1600" b="1" spc="-25" dirty="0" smtClean="0">
                <a:solidFill>
                  <a:srgbClr val="231F20"/>
                </a:solidFill>
                <a:cs typeface="Arial"/>
              </a:rPr>
              <a:t>orn &amp; chili bisque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corn</a:t>
            </a:r>
            <a:r>
              <a:rPr lang="en-US" sz="1000" b="1" spc="-5" dirty="0">
                <a:solidFill>
                  <a:srgbClr val="231F20"/>
                </a:solidFill>
                <a:cs typeface="Arial"/>
              </a:rPr>
              <a:t>, </a:t>
            </a:r>
            <a:r>
              <a:rPr lang="en-US" sz="1000" b="1" spc="-5" dirty="0" smtClean="0">
                <a:solidFill>
                  <a:srgbClr val="231F20"/>
                </a:solidFill>
                <a:cs typeface="Arial"/>
              </a:rPr>
              <a:t>heavy cream</a:t>
            </a:r>
            <a:r>
              <a:rPr lang="en-US" sz="1000" b="1" spc="-5" dirty="0">
                <a:solidFill>
                  <a:srgbClr val="231F20"/>
                </a:solidFill>
                <a:cs typeface="Arial"/>
              </a:rPr>
              <a:t>,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green </a:t>
            </a:r>
            <a:r>
              <a:rPr lang="en-US" sz="1000" b="1" spc="-5" dirty="0" err="1" smtClean="0">
                <a:solidFill>
                  <a:srgbClr val="231F20"/>
                </a:solidFill>
                <a:cs typeface="Arial"/>
              </a:rPr>
              <a:t>chiles</a:t>
            </a:r>
            <a:r>
              <a:rPr lang="en-US" sz="1000" b="1" spc="-5" dirty="0">
                <a:solidFill>
                  <a:srgbClr val="231F20"/>
                </a:solidFill>
                <a:cs typeface="Arial"/>
              </a:rPr>
              <a:t>, </a:t>
            </a:r>
            <a:r>
              <a:rPr lang="en-US" sz="1000" b="1" spc="-5" dirty="0" smtClean="0">
                <a:solidFill>
                  <a:srgbClr val="231F20"/>
                </a:solidFill>
                <a:cs typeface="Arial"/>
              </a:rPr>
              <a:t>milk</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flour</a:t>
            </a:r>
            <a:r>
              <a:rPr lang="en-US" sz="1000" b="1" spc="-5" dirty="0">
                <a:solidFill>
                  <a:srgbClr val="231F20"/>
                </a:solidFill>
                <a:cs typeface="Arial"/>
              </a:rPr>
              <a:t>, </a:t>
            </a:r>
            <a:r>
              <a:rPr lang="en-US" sz="1000" b="1" spc="-5" dirty="0" smtClean="0">
                <a:solidFill>
                  <a:srgbClr val="231F20"/>
                </a:solidFill>
                <a:cs typeface="Arial"/>
              </a:rPr>
              <a:t>sugar</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turmeric</a:t>
            </a:r>
            <a:r>
              <a:rPr lang="en-US" sz="1000" b="1" spc="-5" dirty="0">
                <a:solidFill>
                  <a:srgbClr val="231F20"/>
                </a:solidFill>
                <a:cs typeface="Arial"/>
              </a:rPr>
              <a:t>, </a:t>
            </a:r>
            <a:r>
              <a:rPr lang="en-US" sz="1000" b="1" spc="-5" dirty="0" smtClean="0">
                <a:solidFill>
                  <a:srgbClr val="231F20"/>
                </a:solidFill>
                <a:cs typeface="Arial"/>
              </a:rPr>
              <a:t>bell peppers</a:t>
            </a:r>
            <a:r>
              <a:rPr lang="en-US" sz="1000" b="1" spc="-5" dirty="0">
                <a:solidFill>
                  <a:srgbClr val="231F20"/>
                </a:solidFill>
                <a:cs typeface="Arial"/>
              </a:rPr>
              <a:t>, </a:t>
            </a:r>
            <a:r>
              <a:rPr lang="en-US" sz="1000" b="1" spc="-5" dirty="0" smtClean="0">
                <a:solidFill>
                  <a:srgbClr val="231F20"/>
                </a:solidFill>
                <a:cs typeface="Arial"/>
              </a:rPr>
              <a:t>tomatillos</a:t>
            </a:r>
            <a:r>
              <a:rPr lang="en-US" sz="1000" b="1" spc="-5" dirty="0">
                <a:solidFill>
                  <a:srgbClr val="231F20"/>
                </a:solidFill>
                <a:cs typeface="Arial"/>
              </a:rPr>
              <a:t>, </a:t>
            </a:r>
            <a:r>
              <a:rPr lang="en-US" sz="1000" b="1" spc="-5" dirty="0" smtClean="0">
                <a:solidFill>
                  <a:srgbClr val="231F20"/>
                </a:solidFill>
                <a:cs typeface="Arial"/>
              </a:rPr>
              <a:t>butter</a:t>
            </a:r>
            <a:r>
              <a:rPr lang="en-US" sz="1000" b="1" spc="-5" dirty="0">
                <a:solidFill>
                  <a:srgbClr val="231F20"/>
                </a:solidFill>
                <a:cs typeface="Arial"/>
              </a:rPr>
              <a:t>, </a:t>
            </a:r>
            <a:r>
              <a:rPr lang="en-US" sz="1000" b="1" spc="-5" dirty="0" smtClean="0">
                <a:solidFill>
                  <a:srgbClr val="231F20"/>
                </a:solidFill>
                <a:cs typeface="Arial"/>
              </a:rPr>
              <a:t>cornstarch chili pepper</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jalapeno peppers</a:t>
            </a:r>
            <a:r>
              <a:rPr lang="en-US" sz="1000" b="1" spc="-5" dirty="0">
                <a:solidFill>
                  <a:srgbClr val="231F20"/>
                </a:solidFill>
                <a:cs typeface="Arial"/>
              </a:rPr>
              <a:t>, </a:t>
            </a:r>
            <a:r>
              <a:rPr lang="en-US" sz="1000" b="1" spc="-5" dirty="0" smtClean="0">
                <a:solidFill>
                  <a:srgbClr val="231F20"/>
                </a:solidFill>
                <a:cs typeface="Arial"/>
              </a:rPr>
              <a:t>cilantro</a:t>
            </a:r>
          </a:p>
          <a:p>
            <a:pPr marL="12700">
              <a:lnSpc>
                <a:spcPts val="1140"/>
              </a:lnSpc>
            </a:pPr>
            <a:r>
              <a:rPr lang="en-US" sz="1000" spc="-5" dirty="0">
                <a:solidFill>
                  <a:srgbClr val="FF0000"/>
                </a:solidFill>
                <a:cs typeface="Arial"/>
              </a:rPr>
              <a:t>c</a:t>
            </a:r>
            <a:r>
              <a:rPr lang="en-US" sz="1000" spc="-5" dirty="0" smtClean="0">
                <a:solidFill>
                  <a:srgbClr val="FF0000"/>
                </a:solidFill>
                <a:cs typeface="Arial"/>
              </a:rPr>
              <a:t>ontains: milk, soy, wheat</a:t>
            </a:r>
          </a:p>
          <a:p>
            <a:pPr marL="12700">
              <a:lnSpc>
                <a:spcPts val="1140"/>
              </a:lnSpc>
            </a:pPr>
            <a:endParaRPr lang="en-US" sz="1000" b="1" spc="15"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538082" y="637431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538082" y="712363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solidFill>
                  <a:srgbClr val="231F20"/>
                </a:solidFill>
                <a:cs typeface="Arial"/>
              </a:rPr>
              <a:t>french</a:t>
            </a:r>
            <a:r>
              <a:rPr lang="en-US" sz="1600" b="1" spc="-25" dirty="0" smtClean="0">
                <a:solidFill>
                  <a:srgbClr val="231F20"/>
                </a:solidFill>
                <a:cs typeface="Arial"/>
              </a:rPr>
              <a:t> onion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spc="70" dirty="0">
              <a:solidFill>
                <a:srgbClr val="231F20"/>
              </a:solidFill>
              <a:cs typeface="Calibri"/>
            </a:endParaRPr>
          </a:p>
          <a:p>
            <a:pPr marL="12700">
              <a:lnSpc>
                <a:spcPts val="1140"/>
              </a:lnSpc>
            </a:pPr>
            <a:r>
              <a:rPr lang="en-US" sz="1000" b="1" spc="-5" dirty="0" smtClean="0">
                <a:solidFill>
                  <a:srgbClr val="231F20"/>
                </a:solidFill>
                <a:cs typeface="Arial"/>
              </a:rPr>
              <a:t>ingredients: onions</a:t>
            </a:r>
            <a:r>
              <a:rPr lang="en-US" sz="1000" b="1" spc="-5" dirty="0">
                <a:solidFill>
                  <a:srgbClr val="231F20"/>
                </a:solidFill>
                <a:cs typeface="Arial"/>
              </a:rPr>
              <a:t>, </a:t>
            </a:r>
            <a:r>
              <a:rPr lang="en-US" sz="1000" b="1" spc="-5" dirty="0" smtClean="0">
                <a:solidFill>
                  <a:srgbClr val="231F20"/>
                </a:solidFill>
                <a:cs typeface="Arial"/>
              </a:rPr>
              <a:t>beef</a:t>
            </a:r>
            <a:r>
              <a:rPr lang="en-US" sz="1000" b="1" spc="-5" dirty="0">
                <a:solidFill>
                  <a:srgbClr val="231F20"/>
                </a:solidFill>
                <a:cs typeface="Arial"/>
              </a:rPr>
              <a:t>, </a:t>
            </a:r>
            <a:r>
              <a:rPr lang="en-US" sz="1000" b="1" spc="-5" dirty="0" smtClean="0">
                <a:solidFill>
                  <a:srgbClr val="231F20"/>
                </a:solidFill>
                <a:cs typeface="Arial"/>
              </a:rPr>
              <a:t>sugar</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a:t>
            </a:r>
            <a:r>
              <a:rPr lang="en-US" sz="1000" b="1" spc="-5" dirty="0" smtClean="0">
                <a:solidFill>
                  <a:srgbClr val="231F20"/>
                </a:solidFill>
                <a:cs typeface="Arial"/>
              </a:rPr>
              <a:t>soy protein, whey</a:t>
            </a:r>
            <a:r>
              <a:rPr lang="en-US" sz="1000" b="1" spc="-5" dirty="0">
                <a:solidFill>
                  <a:srgbClr val="231F20"/>
                </a:solidFill>
                <a:cs typeface="Arial"/>
              </a:rPr>
              <a:t>, </a:t>
            </a:r>
            <a:r>
              <a:rPr lang="en-US" sz="1000" b="1" spc="-5" dirty="0" smtClean="0">
                <a:solidFill>
                  <a:srgbClr val="231F20"/>
                </a:solidFill>
                <a:cs typeface="Arial"/>
              </a:rPr>
              <a:t>paprika</a:t>
            </a:r>
            <a:r>
              <a:rPr lang="en-US" sz="1000" b="1" spc="-5" dirty="0">
                <a:solidFill>
                  <a:srgbClr val="231F20"/>
                </a:solidFill>
                <a:cs typeface="Arial"/>
              </a:rPr>
              <a:t>, </a:t>
            </a:r>
            <a:r>
              <a:rPr lang="en-US" sz="1000" b="1" spc="-5" dirty="0" smtClean="0">
                <a:solidFill>
                  <a:srgbClr val="231F20"/>
                </a:solidFill>
                <a:cs typeface="Arial"/>
              </a:rPr>
              <a:t>butter</a:t>
            </a:r>
            <a:r>
              <a:rPr lang="en-US" sz="1000" b="1" spc="-5" dirty="0">
                <a:solidFill>
                  <a:srgbClr val="231F20"/>
                </a:solidFill>
                <a:cs typeface="Arial"/>
              </a:rPr>
              <a:t>, </a:t>
            </a:r>
            <a:r>
              <a:rPr lang="en-US" sz="1000" b="1" spc="-5" dirty="0" smtClean="0">
                <a:solidFill>
                  <a:srgbClr val="231F20"/>
                </a:solidFill>
                <a:cs typeface="Arial"/>
              </a:rPr>
              <a:t>flour</a:t>
            </a:r>
            <a:r>
              <a:rPr lang="en-US" sz="1000" b="1" spc="-5" dirty="0">
                <a:solidFill>
                  <a:srgbClr val="231F20"/>
                </a:solidFill>
                <a:cs typeface="Arial"/>
              </a:rPr>
              <a:t>, </a:t>
            </a:r>
            <a:r>
              <a:rPr lang="en-US" sz="1000" b="1" spc="-5" dirty="0" smtClean="0">
                <a:solidFill>
                  <a:srgbClr val="231F20"/>
                </a:solidFill>
                <a:cs typeface="Arial"/>
              </a:rPr>
              <a:t>chicken</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tomato paste</a:t>
            </a:r>
            <a:r>
              <a:rPr lang="en-US" sz="1000" b="1" spc="-5" dirty="0">
                <a:solidFill>
                  <a:srgbClr val="231F20"/>
                </a:solidFill>
                <a:cs typeface="Arial"/>
              </a:rPr>
              <a:t>, </a:t>
            </a:r>
            <a:r>
              <a:rPr lang="en-US" sz="1000" b="1" spc="-5" dirty="0" smtClean="0">
                <a:solidFill>
                  <a:srgbClr val="231F20"/>
                </a:solidFill>
                <a:cs typeface="Arial"/>
              </a:rPr>
              <a:t>vinegar</a:t>
            </a:r>
            <a:r>
              <a:rPr lang="en-US" sz="1000" b="1" spc="-5" dirty="0">
                <a:solidFill>
                  <a:srgbClr val="231F20"/>
                </a:solidFill>
                <a:cs typeface="Arial"/>
              </a:rPr>
              <a:t>, </a:t>
            </a:r>
            <a:r>
              <a:rPr lang="en-US" sz="1000" b="1" spc="-5" dirty="0" smtClean="0">
                <a:solidFill>
                  <a:srgbClr val="231F20"/>
                </a:solidFill>
                <a:cs typeface="Arial"/>
              </a:rPr>
              <a:t>red pepper, salt</a:t>
            </a:r>
          </a:p>
          <a:p>
            <a:pPr marL="12700">
              <a:lnSpc>
                <a:spcPts val="1140"/>
              </a:lnSpc>
            </a:pPr>
            <a:r>
              <a:rPr lang="en-US" sz="1000" spc="-5" dirty="0">
                <a:solidFill>
                  <a:srgbClr val="FF0000"/>
                </a:solidFill>
                <a:cs typeface="Arial"/>
              </a:rPr>
              <a:t>c</a:t>
            </a:r>
            <a:r>
              <a:rPr lang="en-US" sz="1000" spc="-5" dirty="0" smtClean="0">
                <a:solidFill>
                  <a:srgbClr val="FF0000"/>
                </a:solidFill>
                <a:cs typeface="Arial"/>
              </a:rPr>
              <a:t>ontains: milk, soy, wheat </a:t>
            </a:r>
          </a:p>
          <a:p>
            <a:pPr marL="12700">
              <a:lnSpc>
                <a:spcPts val="1140"/>
              </a:lnSpc>
            </a:pPr>
            <a:endParaRPr lang="en-US" sz="1000" b="1" spc="15"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7" name="object 3"/>
          <p:cNvGraphicFramePr>
            <a:graphicFrameLocks noGrp="1"/>
          </p:cNvGraphicFramePr>
          <p:nvPr>
            <p:extLst/>
          </p:nvPr>
        </p:nvGraphicFramePr>
        <p:xfrm>
          <a:off x="538082" y="838240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538082" y="779718"/>
            <a:ext cx="4704478"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southwest tortilla soup </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spc="-5" dirty="0">
                <a:solidFill>
                  <a:srgbClr val="231F20"/>
                </a:solidFill>
                <a:cs typeface="Arial"/>
              </a:rPr>
              <a:t>beef,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corn </a:t>
            </a:r>
            <a:r>
              <a:rPr lang="en-US" sz="1000" b="1" spc="-5" dirty="0">
                <a:solidFill>
                  <a:srgbClr val="231F20"/>
                </a:solidFill>
                <a:cs typeface="Arial"/>
              </a:rPr>
              <a:t>f</a:t>
            </a:r>
            <a:r>
              <a:rPr lang="en-US" sz="1000" b="1" spc="-5" dirty="0" smtClean="0">
                <a:solidFill>
                  <a:srgbClr val="231F20"/>
                </a:solidFill>
                <a:cs typeface="Arial"/>
              </a:rPr>
              <a:t>lour</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bell peppers</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butter</a:t>
            </a:r>
            <a:r>
              <a:rPr lang="en-US" sz="1000" b="1" spc="-5" dirty="0">
                <a:solidFill>
                  <a:srgbClr val="231F20"/>
                </a:solidFill>
                <a:cs typeface="Arial"/>
              </a:rPr>
              <a:t>, </a:t>
            </a:r>
            <a:r>
              <a:rPr lang="en-US" sz="1000" b="1" spc="-5" dirty="0" smtClean="0">
                <a:solidFill>
                  <a:srgbClr val="231F20"/>
                </a:solidFill>
                <a:cs typeface="Arial"/>
              </a:rPr>
              <a:t>canola oil</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chicken</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a:t>
            </a:r>
            <a:r>
              <a:rPr lang="en-US" sz="1000" b="1" spc="-5" dirty="0" smtClean="0">
                <a:solidFill>
                  <a:srgbClr val="231F20"/>
                </a:solidFill>
                <a:cs typeface="Arial"/>
              </a:rPr>
              <a:t>turmeric</a:t>
            </a:r>
            <a:r>
              <a:rPr lang="en-US" sz="1000" b="1" spc="-5" dirty="0">
                <a:solidFill>
                  <a:srgbClr val="231F20"/>
                </a:solidFill>
                <a:cs typeface="Arial"/>
              </a:rPr>
              <a:t>, </a:t>
            </a:r>
            <a:r>
              <a:rPr lang="en-US" sz="1000" b="1" spc="-5" dirty="0" smtClean="0">
                <a:solidFill>
                  <a:srgbClr val="231F20"/>
                </a:solidFill>
                <a:cs typeface="Arial"/>
              </a:rPr>
              <a:t>whey</a:t>
            </a:r>
            <a:r>
              <a:rPr lang="en-US" sz="1000" b="1" spc="-5" dirty="0">
                <a:solidFill>
                  <a:srgbClr val="231F20"/>
                </a:solidFill>
                <a:cs typeface="Arial"/>
              </a:rPr>
              <a:t>, </a:t>
            </a:r>
            <a:r>
              <a:rPr lang="en-US" sz="1000" b="1" spc="-5" dirty="0" smtClean="0">
                <a:solidFill>
                  <a:srgbClr val="231F20"/>
                </a:solidFill>
                <a:cs typeface="Arial"/>
              </a:rPr>
              <a:t>paprika</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cilantro</a:t>
            </a:r>
            <a:r>
              <a:rPr lang="en-US" sz="1000" b="1" spc="-5" dirty="0">
                <a:solidFill>
                  <a:srgbClr val="231F20"/>
                </a:solidFill>
                <a:cs typeface="Arial"/>
              </a:rPr>
              <a:t>, </a:t>
            </a:r>
            <a:r>
              <a:rPr lang="en-US" sz="1000" b="1" spc="-5" dirty="0" smtClean="0">
                <a:solidFill>
                  <a:srgbClr val="231F20"/>
                </a:solidFill>
                <a:cs typeface="Arial"/>
              </a:rPr>
              <a:t>sugar</a:t>
            </a:r>
            <a:endParaRPr lang="en-US" sz="1000" b="1" spc="-5" dirty="0">
              <a:solidFill>
                <a:srgbClr val="231F20"/>
              </a:solidFill>
              <a:cs typeface="Arial"/>
            </a:endParaRPr>
          </a:p>
          <a:p>
            <a:pPr marL="12700">
              <a:lnSpc>
                <a:spcPts val="1140"/>
              </a:lnSpc>
            </a:pPr>
            <a:r>
              <a:rPr lang="en-US" sz="1000" spc="15" dirty="0">
                <a:solidFill>
                  <a:srgbClr val="FF0000"/>
                </a:solidFill>
                <a:cs typeface="Arial"/>
              </a:rPr>
              <a:t>c</a:t>
            </a:r>
            <a:r>
              <a:rPr lang="en-US" sz="1000" spc="15" dirty="0" smtClean="0">
                <a:solidFill>
                  <a:srgbClr val="FF0000"/>
                </a:solidFill>
                <a:cs typeface="Arial"/>
              </a:rPr>
              <a:t>ontains: milk, soy</a:t>
            </a:r>
          </a:p>
          <a:p>
            <a:pPr marL="12700">
              <a:lnSpc>
                <a:spcPts val="1140"/>
              </a:lnSpc>
            </a:pPr>
            <a:endParaRPr lang="en-US" sz="1000" b="1" spc="15"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9" name="object 3"/>
          <p:cNvGraphicFramePr>
            <a:graphicFrameLocks noGrp="1"/>
          </p:cNvGraphicFramePr>
          <p:nvPr>
            <p:extLst/>
          </p:nvPr>
        </p:nvGraphicFramePr>
        <p:xfrm>
          <a:off x="538082" y="220577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96995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c</a:t>
            </a:r>
            <a:r>
              <a:rPr lang="en-US" sz="1600" b="1" spc="-25" dirty="0" smtClean="0">
                <a:solidFill>
                  <a:srgbClr val="231F20"/>
                </a:solidFill>
                <a:cs typeface="Arial"/>
              </a:rPr>
              <a:t>hicken </a:t>
            </a:r>
            <a:r>
              <a:rPr lang="en-US" sz="1600" b="1" spc="-25" dirty="0" err="1">
                <a:solidFill>
                  <a:srgbClr val="231F20"/>
                </a:solidFill>
                <a:cs typeface="Arial"/>
              </a:rPr>
              <a:t>f</a:t>
            </a:r>
            <a:r>
              <a:rPr lang="en-US" sz="1600" b="1" spc="-25" dirty="0" err="1" smtClean="0">
                <a:solidFill>
                  <a:srgbClr val="231F20"/>
                </a:solidFill>
                <a:cs typeface="Arial"/>
              </a:rPr>
              <a:t>lorentine</a:t>
            </a:r>
            <a:r>
              <a:rPr lang="en-US" sz="1600" b="1" spc="-25" dirty="0" smtClean="0">
                <a:solidFill>
                  <a:srgbClr val="231F20"/>
                </a:solidFill>
                <a:cs typeface="Arial"/>
              </a:rPr>
              <a:t>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milk</a:t>
            </a:r>
            <a:r>
              <a:rPr lang="en-US" sz="1000" b="1" spc="-5" dirty="0">
                <a:solidFill>
                  <a:srgbClr val="231F20"/>
                </a:solidFill>
                <a:cs typeface="Arial"/>
              </a:rPr>
              <a:t>, </a:t>
            </a:r>
            <a:r>
              <a:rPr lang="en-US" sz="1000" b="1" spc="-5" dirty="0" smtClean="0">
                <a:solidFill>
                  <a:srgbClr val="231F20"/>
                </a:solidFill>
                <a:cs typeface="Arial"/>
              </a:rPr>
              <a:t>heavy cream</a:t>
            </a:r>
            <a:r>
              <a:rPr lang="en-US" sz="1000" b="1" spc="-5" dirty="0">
                <a:solidFill>
                  <a:srgbClr val="231F20"/>
                </a:solidFill>
                <a:cs typeface="Arial"/>
              </a:rPr>
              <a:t>, </a:t>
            </a:r>
            <a:r>
              <a:rPr lang="en-US" sz="1000" b="1" spc="-5" dirty="0" smtClean="0">
                <a:solidFill>
                  <a:srgbClr val="231F20"/>
                </a:solidFill>
                <a:cs typeface="Arial"/>
              </a:rPr>
              <a:t>pasta</a:t>
            </a:r>
            <a:r>
              <a:rPr lang="en-US" sz="1000" b="1" spc="-5" dirty="0">
                <a:solidFill>
                  <a:srgbClr val="231F20"/>
                </a:solidFill>
                <a:cs typeface="Arial"/>
              </a:rPr>
              <a:t>, </a:t>
            </a:r>
            <a:r>
              <a:rPr lang="en-US" sz="1000" b="1" spc="-5" dirty="0" smtClean="0">
                <a:solidFill>
                  <a:srgbClr val="231F20"/>
                </a:solidFill>
                <a:cs typeface="Arial"/>
              </a:rPr>
              <a:t>eggs</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chicken</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carrots, spinach</a:t>
            </a:r>
            <a:r>
              <a:rPr lang="en-US" sz="1000" b="1" spc="-5" dirty="0">
                <a:solidFill>
                  <a:srgbClr val="231F20"/>
                </a:solidFill>
                <a:cs typeface="Arial"/>
              </a:rPr>
              <a:t>, </a:t>
            </a:r>
            <a:r>
              <a:rPr lang="en-US" sz="1000" b="1" spc="-5" dirty="0" smtClean="0">
                <a:solidFill>
                  <a:srgbClr val="231F20"/>
                </a:solidFill>
                <a:cs typeface="Arial"/>
              </a:rPr>
              <a:t>flour</a:t>
            </a:r>
            <a:r>
              <a:rPr lang="en-US" sz="1000" b="1" spc="-5" dirty="0">
                <a:solidFill>
                  <a:srgbClr val="231F20"/>
                </a:solidFill>
                <a:cs typeface="Arial"/>
              </a:rPr>
              <a:t>, </a:t>
            </a:r>
            <a:r>
              <a:rPr lang="en-US" sz="1000" b="1" spc="-5" dirty="0" smtClean="0">
                <a:solidFill>
                  <a:srgbClr val="231F20"/>
                </a:solidFill>
                <a:cs typeface="Arial"/>
              </a:rPr>
              <a:t>canola oil</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sugar</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turmeric</a:t>
            </a:r>
          </a:p>
          <a:p>
            <a:pPr marL="12700">
              <a:lnSpc>
                <a:spcPts val="1140"/>
              </a:lnSpc>
            </a:pPr>
            <a:r>
              <a:rPr lang="en-US" sz="1000" spc="-5" dirty="0">
                <a:solidFill>
                  <a:srgbClr val="FF0000"/>
                </a:solidFill>
                <a:cs typeface="Arial"/>
              </a:rPr>
              <a:t>c</a:t>
            </a:r>
            <a:r>
              <a:rPr lang="en-US" sz="1000" spc="-5" dirty="0" smtClean="0">
                <a:solidFill>
                  <a:srgbClr val="FF0000"/>
                </a:solidFill>
                <a:cs typeface="Arial"/>
              </a:rPr>
              <a:t>ontains: egg, milk, wheat, soy</a:t>
            </a:r>
          </a:p>
          <a:p>
            <a:pPr marL="12700">
              <a:lnSpc>
                <a:spcPts val="1140"/>
              </a:lnSpc>
            </a:pPr>
            <a:endParaRPr lang="en-US" sz="1000" b="1" spc="15" dirty="0">
              <a:solidFill>
                <a:srgbClr val="FF000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1" name="object 3"/>
          <p:cNvGraphicFramePr>
            <a:graphicFrameLocks noGrp="1"/>
          </p:cNvGraphicFramePr>
          <p:nvPr>
            <p:extLst/>
          </p:nvPr>
        </p:nvGraphicFramePr>
        <p:xfrm>
          <a:off x="538082" y="426513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579666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bg1">
                    <a:lumMod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4" name="object 4"/>
          <p:cNvSpPr txBox="1"/>
          <p:nvPr/>
        </p:nvSpPr>
        <p:spPr>
          <a:xfrm>
            <a:off x="538082" y="464452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pasta e </a:t>
            </a:r>
            <a:r>
              <a:rPr lang="en-US" sz="1600" b="1" spc="-25" dirty="0" err="1" smtClean="0">
                <a:solidFill>
                  <a:srgbClr val="231F20"/>
                </a:solidFill>
                <a:cs typeface="Arial"/>
              </a:rPr>
              <a:t>fagioli</a:t>
            </a:r>
            <a:r>
              <a:rPr lang="en-US" sz="1600" b="1" spc="-25" dirty="0" smtClean="0">
                <a:solidFill>
                  <a:srgbClr val="231F20"/>
                </a:solidFill>
                <a:cs typeface="Arial"/>
              </a:rPr>
              <a:t>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navy beans</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pasta</a:t>
            </a:r>
            <a:r>
              <a:rPr lang="en-US" sz="1000" b="1" spc="-5" dirty="0">
                <a:solidFill>
                  <a:srgbClr val="231F20"/>
                </a:solidFill>
                <a:cs typeface="Arial"/>
              </a:rPr>
              <a:t>, </a:t>
            </a:r>
            <a:r>
              <a:rPr lang="en-US" sz="1000" b="1" spc="-5" dirty="0" smtClean="0">
                <a:solidFill>
                  <a:srgbClr val="231F20"/>
                </a:solidFill>
                <a:cs typeface="Arial"/>
              </a:rPr>
              <a:t>egg whites</a:t>
            </a:r>
            <a:r>
              <a:rPr lang="en-US" sz="1000" b="1" spc="-5" dirty="0">
                <a:solidFill>
                  <a:srgbClr val="231F20"/>
                </a:solidFill>
                <a:cs typeface="Arial"/>
              </a:rPr>
              <a:t>, </a:t>
            </a:r>
            <a:r>
              <a:rPr lang="en-US" sz="1000" b="1" spc="-5" dirty="0" smtClean="0">
                <a:solidFill>
                  <a:srgbClr val="231F20"/>
                </a:solidFill>
                <a:cs typeface="Arial"/>
              </a:rPr>
              <a:t>kidney beans</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chicken</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corn </a:t>
            </a:r>
            <a:r>
              <a:rPr lang="en-US" sz="1000" b="1" spc="-5" dirty="0">
                <a:solidFill>
                  <a:srgbClr val="231F20"/>
                </a:solidFill>
                <a:cs typeface="Arial"/>
              </a:rPr>
              <a:t>Protein, Potato Flour, Turmeric, Flour, Tomato Paste, Canola Oil, Spinach, Bacon, Smoke Flavoring, Sugar, Brown Sugar, </a:t>
            </a:r>
            <a:r>
              <a:rPr lang="en-US" sz="1000" b="1" spc="-5" dirty="0" smtClean="0">
                <a:solidFill>
                  <a:srgbClr val="231F20"/>
                </a:solidFill>
                <a:cs typeface="Arial"/>
              </a:rPr>
              <a:t>parmesan cheese</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vinegar</a:t>
            </a:r>
            <a:r>
              <a:rPr lang="en-US" sz="1000" b="1" spc="-5" dirty="0">
                <a:solidFill>
                  <a:srgbClr val="231F20"/>
                </a:solidFill>
                <a:cs typeface="Arial"/>
              </a:rPr>
              <a:t>, </a:t>
            </a:r>
            <a:r>
              <a:rPr lang="en-US" sz="1000" b="1" spc="-5" dirty="0" smtClean="0">
                <a:solidFill>
                  <a:srgbClr val="231F20"/>
                </a:solidFill>
                <a:cs typeface="Arial"/>
              </a:rPr>
              <a:t>red pepper</a:t>
            </a:r>
            <a:endParaRPr lang="en-US" sz="1000" b="1" spc="-5" dirty="0">
              <a:solidFill>
                <a:srgbClr val="231F2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538082" y="588629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538082" y="546325"/>
            <a:ext cx="5009278"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v</a:t>
            </a:r>
            <a:r>
              <a:rPr lang="en-US" sz="1600" b="1" spc="-25" dirty="0" smtClean="0">
                <a:solidFill>
                  <a:srgbClr val="231F20"/>
                </a:solidFill>
                <a:cs typeface="Arial"/>
              </a:rPr>
              <a:t>egetarian minestrone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1000" spc="70" dirty="0" smtClean="0">
                <a:solidFill>
                  <a:srgbClr val="231F20"/>
                </a:solidFill>
                <a:cs typeface="Calibri"/>
              </a:rPr>
              <a:t>vegetarian</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tomato paste</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a:t>
            </a:r>
            <a:r>
              <a:rPr lang="en-US" sz="1000" b="1" spc="-5" dirty="0" smtClean="0">
                <a:solidFill>
                  <a:srgbClr val="231F20"/>
                </a:solidFill>
                <a:cs typeface="Arial"/>
              </a:rPr>
              <a:t>kidney beans</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macaroni</a:t>
            </a:r>
            <a:r>
              <a:rPr lang="en-US" sz="1000" b="1" spc="-5" dirty="0">
                <a:solidFill>
                  <a:srgbClr val="231F20"/>
                </a:solidFill>
                <a:cs typeface="Arial"/>
              </a:rPr>
              <a:t>, </a:t>
            </a:r>
            <a:r>
              <a:rPr lang="en-US" sz="1000" b="1" spc="-5" dirty="0" smtClean="0">
                <a:solidFill>
                  <a:srgbClr val="231F20"/>
                </a:solidFill>
                <a:cs typeface="Arial"/>
              </a:rPr>
              <a:t>egg whites</a:t>
            </a:r>
            <a:r>
              <a:rPr lang="en-US" sz="1000" b="1" spc="-5" dirty="0">
                <a:solidFill>
                  <a:srgbClr val="231F20"/>
                </a:solidFill>
                <a:cs typeface="Arial"/>
              </a:rPr>
              <a:t>, </a:t>
            </a:r>
            <a:r>
              <a:rPr lang="en-US" sz="1000" b="1" spc="-5" dirty="0" smtClean="0">
                <a:solidFill>
                  <a:srgbClr val="231F20"/>
                </a:solidFill>
                <a:cs typeface="Arial"/>
              </a:rPr>
              <a:t>zucchini</a:t>
            </a:r>
            <a:r>
              <a:rPr lang="en-US" sz="1000" b="1" spc="-5" dirty="0">
                <a:solidFill>
                  <a:srgbClr val="231F20"/>
                </a:solidFill>
                <a:cs typeface="Arial"/>
              </a:rPr>
              <a:t>, </a:t>
            </a:r>
            <a:r>
              <a:rPr lang="en-US" sz="1000" b="1" spc="-5" dirty="0" smtClean="0">
                <a:solidFill>
                  <a:srgbClr val="231F20"/>
                </a:solidFill>
                <a:cs typeface="Arial"/>
              </a:rPr>
              <a:t>corn</a:t>
            </a:r>
            <a:r>
              <a:rPr lang="en-US" sz="1000" b="1" spc="-5" dirty="0">
                <a:solidFill>
                  <a:srgbClr val="231F20"/>
                </a:solidFill>
                <a:cs typeface="Arial"/>
              </a:rPr>
              <a:t>, </a:t>
            </a:r>
            <a:r>
              <a:rPr lang="en-US" sz="1000" b="1" spc="-5" dirty="0" smtClean="0">
                <a:solidFill>
                  <a:srgbClr val="231F20"/>
                </a:solidFill>
                <a:cs typeface="Arial"/>
              </a:rPr>
              <a:t>cabbage</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onion</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cornstarch</a:t>
            </a:r>
          </a:p>
          <a:p>
            <a:pPr marL="12700">
              <a:lnSpc>
                <a:spcPts val="1140"/>
              </a:lnSpc>
            </a:pPr>
            <a:r>
              <a:rPr lang="en-US" sz="1000" spc="-5" dirty="0">
                <a:solidFill>
                  <a:srgbClr val="FF0000"/>
                </a:solidFill>
                <a:cs typeface="Arial"/>
              </a:rPr>
              <a:t>c</a:t>
            </a:r>
            <a:r>
              <a:rPr lang="en-US" sz="1000" spc="-5" dirty="0" smtClean="0">
                <a:solidFill>
                  <a:srgbClr val="FF0000"/>
                </a:solidFill>
                <a:cs typeface="Arial"/>
              </a:rPr>
              <a:t>ontains: egg, wheat</a:t>
            </a:r>
            <a:endParaRPr lang="en-US" sz="1000" spc="-5" dirty="0">
              <a:solidFill>
                <a:srgbClr val="FF0000"/>
              </a:solidFill>
              <a:cs typeface="Arial"/>
            </a:endParaRP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19" name="object 3"/>
          <p:cNvGraphicFramePr>
            <a:graphicFrameLocks noGrp="1"/>
          </p:cNvGraphicFramePr>
          <p:nvPr>
            <p:extLst/>
          </p:nvPr>
        </p:nvGraphicFramePr>
        <p:xfrm>
          <a:off x="538082" y="191596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538082" y="2499269"/>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a:solidFill>
                  <a:srgbClr val="231F20"/>
                </a:solidFill>
                <a:cs typeface="Arial"/>
              </a:rPr>
              <a:t>r</a:t>
            </a:r>
            <a:r>
              <a:rPr lang="en-US" sz="1600" b="1" spc="-25" dirty="0" smtClean="0">
                <a:solidFill>
                  <a:srgbClr val="231F20"/>
                </a:solidFill>
                <a:cs typeface="Arial"/>
              </a:rPr>
              <a:t>ed bean and sausage soup</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b="1" spc="-5" dirty="0">
              <a:solidFill>
                <a:srgbClr val="231F20"/>
              </a:solidFill>
              <a:cs typeface="Arial"/>
            </a:endParaRPr>
          </a:p>
          <a:p>
            <a:pPr marL="12700">
              <a:lnSpc>
                <a:spcPts val="1140"/>
              </a:lnSpc>
            </a:pPr>
            <a:r>
              <a:rPr lang="en-US" sz="1000" b="1" spc="-5" dirty="0">
                <a:solidFill>
                  <a:srgbClr val="231F20"/>
                </a:solidFill>
                <a:cs typeface="Arial"/>
              </a:rPr>
              <a:t>ingredients: </a:t>
            </a:r>
            <a:r>
              <a:rPr lang="en-US" sz="1000" b="1" spc="-5" dirty="0" smtClean="0">
                <a:solidFill>
                  <a:srgbClr val="231F20"/>
                </a:solidFill>
                <a:cs typeface="Arial"/>
              </a:rPr>
              <a:t>kidney beans</a:t>
            </a:r>
            <a:r>
              <a:rPr lang="en-US" sz="1000" b="1" spc="-5" dirty="0">
                <a:solidFill>
                  <a:srgbClr val="231F20"/>
                </a:solidFill>
                <a:cs typeface="Arial"/>
              </a:rPr>
              <a:t>, </a:t>
            </a:r>
            <a:r>
              <a:rPr lang="en-US" sz="1000" b="1" spc="-5" dirty="0" err="1" smtClean="0">
                <a:solidFill>
                  <a:srgbClr val="231F20"/>
                </a:solidFill>
                <a:cs typeface="Arial"/>
              </a:rPr>
              <a:t>italian</a:t>
            </a:r>
            <a:r>
              <a:rPr lang="en-US" sz="1000" b="1" spc="-5" dirty="0" smtClean="0">
                <a:solidFill>
                  <a:srgbClr val="231F20"/>
                </a:solidFill>
                <a:cs typeface="Arial"/>
              </a:rPr>
              <a:t> sausage (pork</a:t>
            </a:r>
            <a:r>
              <a:rPr lang="en-US" sz="1000" b="1" spc="-5" dirty="0">
                <a:solidFill>
                  <a:srgbClr val="231F20"/>
                </a:solidFill>
                <a:cs typeface="Arial"/>
              </a:rPr>
              <a:t>, s</a:t>
            </a:r>
            <a:r>
              <a:rPr lang="en-US" sz="1000" b="1" spc="-5" dirty="0" smtClean="0">
                <a:solidFill>
                  <a:srgbClr val="231F20"/>
                </a:solidFill>
                <a:cs typeface="Arial"/>
              </a:rPr>
              <a:t>pices</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corn syrup</a:t>
            </a:r>
            <a:r>
              <a:rPr lang="en-US" sz="1000" b="1" spc="-5" dirty="0">
                <a:solidFill>
                  <a:srgbClr val="231F20"/>
                </a:solidFill>
                <a:cs typeface="Arial"/>
              </a:rPr>
              <a:t>, </a:t>
            </a:r>
            <a:r>
              <a:rPr lang="en-US" sz="1000" b="1" spc="-5" dirty="0" smtClean="0">
                <a:solidFill>
                  <a:srgbClr val="231F20"/>
                </a:solidFill>
                <a:cs typeface="Arial"/>
              </a:rPr>
              <a:t>paprika</a:t>
            </a:r>
            <a:r>
              <a:rPr lang="en-US" sz="1000" b="1" spc="-5" dirty="0">
                <a:solidFill>
                  <a:srgbClr val="231F20"/>
                </a:solidFill>
                <a:cs typeface="Arial"/>
              </a:rPr>
              <a:t>, </a:t>
            </a:r>
            <a:r>
              <a:rPr lang="en-US" sz="1000" b="1" spc="-5" dirty="0" smtClean="0">
                <a:solidFill>
                  <a:srgbClr val="231F20"/>
                </a:solidFill>
                <a:cs typeface="Arial"/>
              </a:rPr>
              <a:t>sugar</a:t>
            </a:r>
            <a:r>
              <a:rPr lang="en-US" sz="1000" b="1" spc="-5" dirty="0">
                <a:solidFill>
                  <a:srgbClr val="231F20"/>
                </a:solidFill>
                <a:cs typeface="Arial"/>
              </a:rPr>
              <a:t>),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tomato juice</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rice</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bell </a:t>
            </a:r>
            <a:r>
              <a:rPr lang="en-US" sz="1000" b="1" spc="-5" dirty="0">
                <a:solidFill>
                  <a:srgbClr val="231F20"/>
                </a:solidFill>
                <a:cs typeface="Arial"/>
              </a:rPr>
              <a:t>p</a:t>
            </a:r>
            <a:r>
              <a:rPr lang="en-US" sz="1000" b="1" spc="-5" dirty="0" smtClean="0">
                <a:solidFill>
                  <a:srgbClr val="231F20"/>
                </a:solidFill>
                <a:cs typeface="Arial"/>
              </a:rPr>
              <a:t>eppers</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ham</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a:t>
            </a:r>
            <a:r>
              <a:rPr lang="en-US" sz="1000" b="1" spc="-5" dirty="0" smtClean="0">
                <a:solidFill>
                  <a:srgbClr val="231F20"/>
                </a:solidFill>
                <a:cs typeface="Arial"/>
              </a:rPr>
              <a:t>corn oil</a:t>
            </a:r>
            <a:r>
              <a:rPr lang="en-US" sz="1000" b="1" spc="-5" dirty="0">
                <a:solidFill>
                  <a:srgbClr val="231F20"/>
                </a:solidFill>
                <a:cs typeface="Arial"/>
              </a:rPr>
              <a:t>, </a:t>
            </a:r>
            <a:r>
              <a:rPr lang="en-US" sz="1000" b="1" spc="-5" dirty="0" smtClean="0">
                <a:solidFill>
                  <a:srgbClr val="231F20"/>
                </a:solidFill>
                <a:cs typeface="Arial"/>
              </a:rPr>
              <a:t>smoke flavoring</a:t>
            </a:r>
            <a:r>
              <a:rPr lang="en-US" sz="1000" b="1" spc="-5" dirty="0">
                <a:solidFill>
                  <a:srgbClr val="231F20"/>
                </a:solidFill>
                <a:cs typeface="Arial"/>
              </a:rPr>
              <a:t>, </a:t>
            </a:r>
            <a:r>
              <a:rPr lang="en-US" sz="1000" b="1" spc="-5" dirty="0" smtClean="0">
                <a:solidFill>
                  <a:srgbClr val="231F20"/>
                </a:solidFill>
                <a:cs typeface="Arial"/>
              </a:rPr>
              <a:t>chicken</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turmeric</a:t>
            </a:r>
            <a:r>
              <a:rPr lang="en-US" sz="1000" b="1" spc="-5" dirty="0">
                <a:solidFill>
                  <a:srgbClr val="231F20"/>
                </a:solidFill>
                <a:cs typeface="Arial"/>
              </a:rPr>
              <a:t>, </a:t>
            </a:r>
            <a:r>
              <a:rPr lang="en-US" sz="1000" b="1" spc="-5" dirty="0" smtClean="0">
                <a:solidFill>
                  <a:srgbClr val="231F20"/>
                </a:solidFill>
                <a:cs typeface="Arial"/>
              </a:rPr>
              <a:t>chili peppers</a:t>
            </a:r>
            <a:r>
              <a:rPr lang="en-US" sz="1000" b="1" spc="-5" dirty="0">
                <a:solidFill>
                  <a:srgbClr val="231F20"/>
                </a:solidFill>
                <a:cs typeface="Arial"/>
              </a:rPr>
              <a:t>, </a:t>
            </a:r>
            <a:r>
              <a:rPr lang="en-US" sz="1000" b="1" spc="-5" dirty="0" smtClean="0">
                <a:solidFill>
                  <a:srgbClr val="231F20"/>
                </a:solidFill>
                <a:cs typeface="Arial"/>
              </a:rPr>
              <a:t>parsley</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vinegar</a:t>
            </a:r>
            <a:r>
              <a:rPr lang="en-US" sz="1000" b="1" spc="-5" dirty="0">
                <a:solidFill>
                  <a:srgbClr val="231F20"/>
                </a:solidFill>
                <a:cs typeface="Arial"/>
              </a:rPr>
              <a:t>, </a:t>
            </a:r>
            <a:r>
              <a:rPr lang="en-US" sz="1000" b="1" spc="-5" dirty="0" smtClean="0">
                <a:solidFill>
                  <a:srgbClr val="231F20"/>
                </a:solidFill>
                <a:cs typeface="Arial"/>
              </a:rPr>
              <a:t>red pepper</a:t>
            </a:r>
            <a:r>
              <a:rPr lang="en-US" sz="1000" b="1" spc="-5" dirty="0">
                <a:solidFill>
                  <a:srgbClr val="231F20"/>
                </a:solidFill>
                <a:cs typeface="Arial"/>
              </a:rPr>
              <a:t>, </a:t>
            </a:r>
            <a:r>
              <a:rPr lang="en-US" sz="1000" b="1" spc="-5" dirty="0" smtClean="0">
                <a:solidFill>
                  <a:srgbClr val="231F20"/>
                </a:solidFill>
                <a:cs typeface="Arial"/>
              </a:rPr>
              <a:t>cayenne pepper</a:t>
            </a:r>
          </a:p>
          <a:p>
            <a:pPr marL="12700">
              <a:lnSpc>
                <a:spcPts val="1140"/>
              </a:lnSpc>
            </a:pPr>
            <a:r>
              <a:rPr lang="en-US" sz="1000" spc="15" dirty="0">
                <a:solidFill>
                  <a:srgbClr val="FF0000"/>
                </a:solidFill>
                <a:cs typeface="Arial"/>
              </a:rPr>
              <a:t>c</a:t>
            </a:r>
            <a:r>
              <a:rPr lang="en-US" sz="1000" spc="15" dirty="0" smtClean="0">
                <a:solidFill>
                  <a:srgbClr val="FF0000"/>
                </a:solidFill>
                <a:cs typeface="Arial"/>
              </a:rPr>
              <a:t>ontains: soy, wheat</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650065793"/>
              </p:ext>
            </p:extLst>
          </p:nvPr>
        </p:nvGraphicFramePr>
        <p:xfrm>
          <a:off x="538082" y="395587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538082" y="6629613"/>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solidFill>
                  <a:srgbClr val="231F20"/>
                </a:solidFill>
                <a:cs typeface="Arial"/>
              </a:rPr>
              <a:t>chicken gumbo</a:t>
            </a:r>
            <a:endParaRPr lang="en-US" sz="1600" dirty="0">
              <a:cs typeface="Arial"/>
            </a:endParaRPr>
          </a:p>
          <a:p>
            <a:pPr marL="12700">
              <a:lnSpc>
                <a:spcPts val="1140"/>
              </a:lnSpc>
            </a:pPr>
            <a:r>
              <a:rPr lang="en-US" sz="1000" spc="75" dirty="0" smtClean="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endParaRPr lang="en-US" sz="1000" spc="70" dirty="0">
              <a:solidFill>
                <a:srgbClr val="231F20"/>
              </a:solidFill>
              <a:cs typeface="Calibri"/>
            </a:endParaRPr>
          </a:p>
          <a:p>
            <a:pPr marL="12700">
              <a:lnSpc>
                <a:spcPts val="1140"/>
              </a:lnSpc>
            </a:pPr>
            <a:r>
              <a:rPr lang="en-US" sz="1000" b="1" spc="-5" dirty="0" smtClean="0">
                <a:solidFill>
                  <a:srgbClr val="231F20"/>
                </a:solidFill>
                <a:cs typeface="Arial"/>
              </a:rPr>
              <a:t>ingredients</a:t>
            </a:r>
            <a:r>
              <a:rPr lang="en-US" sz="1000" b="1" spc="-5" dirty="0">
                <a:solidFill>
                  <a:srgbClr val="231F20"/>
                </a:solidFill>
                <a:cs typeface="Arial"/>
              </a:rPr>
              <a:t>: </a:t>
            </a:r>
            <a:r>
              <a:rPr lang="en-US" sz="1000" b="1" spc="-5" dirty="0" smtClean="0">
                <a:solidFill>
                  <a:srgbClr val="231F20"/>
                </a:solidFill>
                <a:cs typeface="Arial"/>
              </a:rPr>
              <a:t>chicken</a:t>
            </a:r>
            <a:r>
              <a:rPr lang="en-US" sz="1000" b="1" spc="-5" dirty="0">
                <a:solidFill>
                  <a:srgbClr val="231F20"/>
                </a:solidFill>
                <a:cs typeface="Arial"/>
              </a:rPr>
              <a:t>, </a:t>
            </a:r>
            <a:r>
              <a:rPr lang="en-US" sz="1000" b="1" spc="-5" dirty="0" smtClean="0">
                <a:solidFill>
                  <a:srgbClr val="231F20"/>
                </a:solidFill>
                <a:cs typeface="Arial"/>
              </a:rPr>
              <a:t>cornstarch</a:t>
            </a:r>
            <a:r>
              <a:rPr lang="en-US" sz="1000" b="1" spc="-5" dirty="0">
                <a:solidFill>
                  <a:srgbClr val="231F20"/>
                </a:solidFill>
                <a:cs typeface="Arial"/>
              </a:rPr>
              <a:t>, </a:t>
            </a:r>
            <a:r>
              <a:rPr lang="en-US" sz="1000" b="1" spc="-5" dirty="0" smtClean="0">
                <a:solidFill>
                  <a:srgbClr val="231F20"/>
                </a:solidFill>
                <a:cs typeface="Arial"/>
              </a:rPr>
              <a:t>salt</a:t>
            </a:r>
            <a:r>
              <a:rPr lang="en-US" sz="1000" b="1" spc="-5" dirty="0">
                <a:solidFill>
                  <a:srgbClr val="231F20"/>
                </a:solidFill>
                <a:cs typeface="Arial"/>
              </a:rPr>
              <a:t>, </a:t>
            </a:r>
            <a:r>
              <a:rPr lang="en-US" sz="1000" b="1" spc="-5" dirty="0" smtClean="0">
                <a:solidFill>
                  <a:srgbClr val="231F20"/>
                </a:solidFill>
                <a:cs typeface="Arial"/>
              </a:rPr>
              <a:t>onions</a:t>
            </a:r>
            <a:r>
              <a:rPr lang="en-US" sz="1000" b="1" spc="-5" dirty="0">
                <a:solidFill>
                  <a:srgbClr val="231F20"/>
                </a:solidFill>
                <a:cs typeface="Arial"/>
              </a:rPr>
              <a:t>, </a:t>
            </a:r>
            <a:r>
              <a:rPr lang="en-US" sz="1000" b="1" spc="-5" dirty="0" smtClean="0">
                <a:solidFill>
                  <a:srgbClr val="231F20"/>
                </a:solidFill>
                <a:cs typeface="Arial"/>
              </a:rPr>
              <a:t>okra</a:t>
            </a:r>
            <a:r>
              <a:rPr lang="en-US" sz="1000" b="1" spc="-5" dirty="0">
                <a:solidFill>
                  <a:srgbClr val="231F20"/>
                </a:solidFill>
                <a:cs typeface="Arial"/>
              </a:rPr>
              <a:t>, </a:t>
            </a:r>
            <a:r>
              <a:rPr lang="en-US" sz="1000" b="1" spc="-5" dirty="0" smtClean="0">
                <a:solidFill>
                  <a:srgbClr val="231F20"/>
                </a:solidFill>
                <a:cs typeface="Arial"/>
              </a:rPr>
              <a:t>bell </a:t>
            </a:r>
            <a:r>
              <a:rPr lang="en-US" sz="1000" b="1" spc="-5" dirty="0">
                <a:solidFill>
                  <a:srgbClr val="231F20"/>
                </a:solidFill>
                <a:cs typeface="Arial"/>
              </a:rPr>
              <a:t>peppers, </a:t>
            </a:r>
            <a:r>
              <a:rPr lang="en-US" sz="1000" b="1" spc="-5" dirty="0" smtClean="0">
                <a:solidFill>
                  <a:srgbClr val="231F20"/>
                </a:solidFill>
                <a:cs typeface="Arial"/>
              </a:rPr>
              <a:t>celery</a:t>
            </a:r>
            <a:r>
              <a:rPr lang="en-US" sz="1000" b="1" spc="-5" dirty="0">
                <a:solidFill>
                  <a:srgbClr val="231F20"/>
                </a:solidFill>
                <a:cs typeface="Arial"/>
              </a:rPr>
              <a:t>, </a:t>
            </a:r>
            <a:r>
              <a:rPr lang="en-US" sz="1000" b="1" spc="-5" dirty="0" smtClean="0">
                <a:solidFill>
                  <a:srgbClr val="231F20"/>
                </a:solidFill>
                <a:cs typeface="Arial"/>
              </a:rPr>
              <a:t>tomatoes</a:t>
            </a:r>
            <a:r>
              <a:rPr lang="en-US" sz="1000" b="1" spc="-5" dirty="0">
                <a:solidFill>
                  <a:srgbClr val="231F20"/>
                </a:solidFill>
                <a:cs typeface="Arial"/>
              </a:rPr>
              <a:t>, </a:t>
            </a:r>
            <a:r>
              <a:rPr lang="en-US" sz="1000" b="1" spc="-5" dirty="0" smtClean="0">
                <a:solidFill>
                  <a:srgbClr val="231F20"/>
                </a:solidFill>
                <a:cs typeface="Arial"/>
              </a:rPr>
              <a:t>potatoes</a:t>
            </a:r>
            <a:r>
              <a:rPr lang="en-US" sz="1000" b="1" spc="-5" dirty="0">
                <a:solidFill>
                  <a:srgbClr val="231F20"/>
                </a:solidFill>
                <a:cs typeface="Arial"/>
              </a:rPr>
              <a:t>, f</a:t>
            </a:r>
            <a:r>
              <a:rPr lang="en-US" sz="1000" b="1" spc="-5" dirty="0" smtClean="0">
                <a:solidFill>
                  <a:srgbClr val="231F20"/>
                </a:solidFill>
                <a:cs typeface="Arial"/>
              </a:rPr>
              <a:t>lour</a:t>
            </a:r>
            <a:r>
              <a:rPr lang="en-US" sz="1000" b="1" spc="-5" dirty="0">
                <a:solidFill>
                  <a:srgbClr val="231F20"/>
                </a:solidFill>
                <a:cs typeface="Arial"/>
              </a:rPr>
              <a:t>, </a:t>
            </a:r>
            <a:r>
              <a:rPr lang="en-US" sz="1000" b="1" spc="-5" dirty="0" smtClean="0">
                <a:solidFill>
                  <a:srgbClr val="231F20"/>
                </a:solidFill>
                <a:cs typeface="Arial"/>
              </a:rPr>
              <a:t>canola oil</a:t>
            </a:r>
            <a:r>
              <a:rPr lang="en-US" sz="1000" b="1" spc="-5" dirty="0">
                <a:solidFill>
                  <a:srgbClr val="231F20"/>
                </a:solidFill>
                <a:cs typeface="Arial"/>
              </a:rPr>
              <a:t>, </a:t>
            </a:r>
            <a:r>
              <a:rPr lang="en-US" sz="1000" b="1" spc="-5" dirty="0" smtClean="0">
                <a:solidFill>
                  <a:srgbClr val="231F20"/>
                </a:solidFill>
                <a:cs typeface="Arial"/>
              </a:rPr>
              <a:t>rice</a:t>
            </a:r>
            <a:r>
              <a:rPr lang="en-US" sz="1000" b="1" spc="-5" dirty="0">
                <a:solidFill>
                  <a:srgbClr val="231F20"/>
                </a:solidFill>
                <a:cs typeface="Arial"/>
              </a:rPr>
              <a:t>, </a:t>
            </a:r>
            <a:r>
              <a:rPr lang="en-US" sz="1000" b="1" spc="-5" dirty="0" smtClean="0">
                <a:solidFill>
                  <a:srgbClr val="231F20"/>
                </a:solidFill>
                <a:cs typeface="Arial"/>
              </a:rPr>
              <a:t>soy protein</a:t>
            </a:r>
            <a:r>
              <a:rPr lang="en-US" sz="1000" b="1" spc="-5" dirty="0">
                <a:solidFill>
                  <a:srgbClr val="231F20"/>
                </a:solidFill>
                <a:cs typeface="Arial"/>
              </a:rPr>
              <a:t>, </a:t>
            </a:r>
            <a:r>
              <a:rPr lang="en-US" sz="1000" b="1" spc="-5" dirty="0" smtClean="0">
                <a:solidFill>
                  <a:srgbClr val="231F20"/>
                </a:solidFill>
                <a:cs typeface="Arial"/>
              </a:rPr>
              <a:t>corn protein</a:t>
            </a:r>
            <a:r>
              <a:rPr lang="en-US" sz="1000" b="1" spc="-5" dirty="0">
                <a:solidFill>
                  <a:srgbClr val="231F20"/>
                </a:solidFill>
                <a:cs typeface="Arial"/>
              </a:rPr>
              <a:t>, </a:t>
            </a:r>
            <a:r>
              <a:rPr lang="en-US" sz="1000" b="1" spc="-5" dirty="0" smtClean="0">
                <a:solidFill>
                  <a:srgbClr val="231F20"/>
                </a:solidFill>
                <a:cs typeface="Arial"/>
              </a:rPr>
              <a:t>potato flour</a:t>
            </a:r>
            <a:r>
              <a:rPr lang="en-US" sz="1000" b="1" spc="-5" dirty="0">
                <a:solidFill>
                  <a:srgbClr val="231F20"/>
                </a:solidFill>
                <a:cs typeface="Arial"/>
              </a:rPr>
              <a:t>, </a:t>
            </a:r>
            <a:r>
              <a:rPr lang="en-US" sz="1000" b="1" spc="-5" dirty="0" smtClean="0">
                <a:solidFill>
                  <a:srgbClr val="231F20"/>
                </a:solidFill>
                <a:cs typeface="Arial"/>
              </a:rPr>
              <a:t>carrots</a:t>
            </a:r>
            <a:r>
              <a:rPr lang="en-US" sz="1000" b="1" spc="-5" dirty="0">
                <a:solidFill>
                  <a:srgbClr val="231F20"/>
                </a:solidFill>
                <a:cs typeface="Arial"/>
              </a:rPr>
              <a:t>, </a:t>
            </a:r>
            <a:r>
              <a:rPr lang="en-US" sz="1000" b="1" spc="-5" dirty="0" smtClean="0">
                <a:solidFill>
                  <a:srgbClr val="231F20"/>
                </a:solidFill>
                <a:cs typeface="Arial"/>
              </a:rPr>
              <a:t>turmeric</a:t>
            </a:r>
            <a:r>
              <a:rPr lang="en-US" sz="1000" b="1" spc="-5" dirty="0">
                <a:solidFill>
                  <a:srgbClr val="231F20"/>
                </a:solidFill>
                <a:cs typeface="Arial"/>
              </a:rPr>
              <a:t>, </a:t>
            </a:r>
            <a:r>
              <a:rPr lang="en-US" sz="1000" b="1" spc="-5" dirty="0" smtClean="0">
                <a:solidFill>
                  <a:srgbClr val="231F20"/>
                </a:solidFill>
                <a:cs typeface="Arial"/>
              </a:rPr>
              <a:t>ham</a:t>
            </a:r>
            <a:r>
              <a:rPr lang="en-US" sz="1000" b="1" spc="-5" dirty="0">
                <a:solidFill>
                  <a:srgbClr val="231F20"/>
                </a:solidFill>
                <a:cs typeface="Arial"/>
              </a:rPr>
              <a:t>, </a:t>
            </a:r>
            <a:r>
              <a:rPr lang="en-US" sz="1000" b="1" spc="-5" dirty="0" smtClean="0">
                <a:solidFill>
                  <a:srgbClr val="231F20"/>
                </a:solidFill>
                <a:cs typeface="Arial"/>
              </a:rPr>
              <a:t>smoke flavoring</a:t>
            </a:r>
            <a:r>
              <a:rPr lang="en-US" sz="1000" b="1" spc="-5" dirty="0">
                <a:solidFill>
                  <a:srgbClr val="231F20"/>
                </a:solidFill>
                <a:cs typeface="Arial"/>
              </a:rPr>
              <a:t>, </a:t>
            </a:r>
            <a:r>
              <a:rPr lang="en-US" sz="1000" b="1" spc="-5" dirty="0" smtClean="0">
                <a:solidFill>
                  <a:srgbClr val="231F20"/>
                </a:solidFill>
                <a:cs typeface="Arial"/>
              </a:rPr>
              <a:t>cottonseed oil</a:t>
            </a:r>
            <a:r>
              <a:rPr lang="en-US" sz="1000" b="1" spc="-5" dirty="0">
                <a:solidFill>
                  <a:srgbClr val="231F20"/>
                </a:solidFill>
                <a:cs typeface="Arial"/>
              </a:rPr>
              <a:t>, </a:t>
            </a:r>
            <a:r>
              <a:rPr lang="en-US" sz="1000" b="1" spc="-5" dirty="0" smtClean="0">
                <a:solidFill>
                  <a:srgbClr val="231F20"/>
                </a:solidFill>
                <a:cs typeface="Arial"/>
              </a:rPr>
              <a:t>spices</a:t>
            </a:r>
            <a:r>
              <a:rPr lang="en-US" sz="1000" b="1" spc="-5" dirty="0">
                <a:solidFill>
                  <a:srgbClr val="231F20"/>
                </a:solidFill>
                <a:cs typeface="Arial"/>
              </a:rPr>
              <a:t>, </a:t>
            </a:r>
            <a:r>
              <a:rPr lang="en-US" sz="1000" b="1" spc="-5" dirty="0" smtClean="0">
                <a:solidFill>
                  <a:srgbClr val="231F20"/>
                </a:solidFill>
                <a:cs typeface="Arial"/>
              </a:rPr>
              <a:t>garlic</a:t>
            </a:r>
            <a:r>
              <a:rPr lang="en-US" sz="1000" b="1" spc="-5" dirty="0">
                <a:solidFill>
                  <a:srgbClr val="231F20"/>
                </a:solidFill>
                <a:cs typeface="Arial"/>
              </a:rPr>
              <a:t>, </a:t>
            </a:r>
            <a:r>
              <a:rPr lang="en-US" sz="1000" b="1" spc="-5" dirty="0" smtClean="0">
                <a:solidFill>
                  <a:srgbClr val="231F20"/>
                </a:solidFill>
                <a:cs typeface="Arial"/>
              </a:rPr>
              <a:t>vinegar</a:t>
            </a:r>
            <a:r>
              <a:rPr lang="en-US" sz="1000" b="1" spc="-5" dirty="0">
                <a:solidFill>
                  <a:srgbClr val="231F20"/>
                </a:solidFill>
                <a:cs typeface="Arial"/>
              </a:rPr>
              <a:t>, </a:t>
            </a:r>
            <a:r>
              <a:rPr lang="en-US" sz="1000" b="1" spc="-5" dirty="0" smtClean="0">
                <a:solidFill>
                  <a:srgbClr val="231F20"/>
                </a:solidFill>
                <a:cs typeface="Arial"/>
              </a:rPr>
              <a:t>red pepper</a:t>
            </a:r>
            <a:r>
              <a:rPr lang="en-US" sz="1000" b="1" spc="-5" dirty="0">
                <a:solidFill>
                  <a:srgbClr val="231F20"/>
                </a:solidFill>
                <a:cs typeface="Arial"/>
              </a:rPr>
              <a:t>, </a:t>
            </a:r>
            <a:r>
              <a:rPr lang="en-US" sz="1000" b="1" spc="-5" dirty="0" smtClean="0">
                <a:solidFill>
                  <a:srgbClr val="231F20"/>
                </a:solidFill>
                <a:cs typeface="Arial"/>
              </a:rPr>
              <a:t>paprika</a:t>
            </a:r>
            <a:r>
              <a:rPr lang="en-US" sz="1000" b="1" spc="-5" dirty="0">
                <a:solidFill>
                  <a:srgbClr val="231F20"/>
                </a:solidFill>
                <a:cs typeface="Arial"/>
              </a:rPr>
              <a:t>, </a:t>
            </a:r>
            <a:r>
              <a:rPr lang="en-US" sz="1000" b="1" spc="-5" dirty="0" smtClean="0">
                <a:solidFill>
                  <a:srgbClr val="231F20"/>
                </a:solidFill>
                <a:cs typeface="Arial"/>
              </a:rPr>
              <a:t>cayenne pepper</a:t>
            </a:r>
            <a:r>
              <a:rPr lang="en-US" sz="1000" b="1" spc="-5" dirty="0">
                <a:solidFill>
                  <a:srgbClr val="231F20"/>
                </a:solidFill>
                <a:cs typeface="Arial"/>
              </a:rPr>
              <a:t>, </a:t>
            </a:r>
            <a:r>
              <a:rPr lang="en-US" sz="1000" b="1" spc="-5" dirty="0" smtClean="0">
                <a:solidFill>
                  <a:srgbClr val="231F20"/>
                </a:solidFill>
                <a:cs typeface="Arial"/>
              </a:rPr>
              <a:t>white </a:t>
            </a:r>
            <a:r>
              <a:rPr lang="en-US" sz="1000" b="1" spc="-5" dirty="0">
                <a:solidFill>
                  <a:srgbClr val="231F20"/>
                </a:solidFill>
                <a:cs typeface="Arial"/>
              </a:rPr>
              <a:t>p</a:t>
            </a:r>
            <a:r>
              <a:rPr lang="en-US" sz="1000" b="1" spc="-5" dirty="0" smtClean="0">
                <a:solidFill>
                  <a:srgbClr val="231F20"/>
                </a:solidFill>
                <a:cs typeface="Arial"/>
              </a:rPr>
              <a:t>epper</a:t>
            </a:r>
          </a:p>
          <a:p>
            <a:pPr marL="12700">
              <a:lnSpc>
                <a:spcPts val="1140"/>
              </a:lnSpc>
            </a:pPr>
            <a:r>
              <a:rPr lang="en-US" sz="1000" spc="-5" dirty="0">
                <a:solidFill>
                  <a:srgbClr val="FF0000"/>
                </a:solidFill>
                <a:cs typeface="Arial"/>
              </a:rPr>
              <a:t>c</a:t>
            </a:r>
            <a:r>
              <a:rPr lang="en-US" sz="1000" spc="-5" dirty="0" smtClean="0">
                <a:solidFill>
                  <a:srgbClr val="FF0000"/>
                </a:solidFill>
                <a:cs typeface="Arial"/>
              </a:rPr>
              <a:t>ontains: soy, wheat</a:t>
            </a:r>
          </a:p>
          <a:p>
            <a:pPr marL="12700">
              <a:lnSpc>
                <a:spcPts val="1140"/>
              </a:lnSpc>
            </a:pPr>
            <a:endParaRPr lang="en-US" sz="1000" b="1" spc="15" dirty="0">
              <a:solidFill>
                <a:srgbClr val="231F20"/>
              </a:solidFill>
              <a:cs typeface="Arial"/>
            </a:endParaRPr>
          </a:p>
          <a:p>
            <a:pPr marL="12700">
              <a:lnSpc>
                <a:spcPts val="1140"/>
              </a:lnSpc>
            </a:pPr>
            <a:r>
              <a:rPr lang="en-US" sz="1000" b="1" spc="15" dirty="0">
                <a:solidFill>
                  <a:srgbClr val="231F20"/>
                </a:solidFill>
                <a:cs typeface="Arial"/>
              </a:rPr>
              <a:t>nutritional</a:t>
            </a:r>
            <a:r>
              <a:rPr lang="en-US" sz="1000" b="1" spc="5" dirty="0">
                <a:solidFill>
                  <a:srgbClr val="231F20"/>
                </a:solidFill>
                <a:cs typeface="Arial"/>
              </a:rPr>
              <a:t> </a:t>
            </a:r>
            <a:r>
              <a:rPr lang="en-US" sz="1000" b="1" spc="-10" dirty="0">
                <a:solidFill>
                  <a:srgbClr val="231F20"/>
                </a:solidFill>
                <a:cs typeface="Arial"/>
              </a:rPr>
              <a:t>information:</a:t>
            </a:r>
            <a:endParaRPr lang="en-US" sz="1000" dirty="0">
              <a:cs typeface="Arial"/>
            </a:endParaRPr>
          </a:p>
        </p:txBody>
      </p:sp>
      <p:graphicFrame>
        <p:nvGraphicFramePr>
          <p:cNvPr id="25" name="object 3"/>
          <p:cNvGraphicFramePr>
            <a:graphicFrameLocks noGrp="1"/>
          </p:cNvGraphicFramePr>
          <p:nvPr>
            <p:extLst/>
          </p:nvPr>
        </p:nvGraphicFramePr>
        <p:xfrm>
          <a:off x="538082" y="802079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7304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0"/>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coconut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smtClean="0">
              <a:cs typeface="Calibri"/>
            </a:endParaRPr>
          </a:p>
          <a:p>
            <a:pPr marL="12700">
              <a:lnSpc>
                <a:spcPts val="1180"/>
              </a:lnSpc>
            </a:pPr>
            <a:r>
              <a:rPr lang="en-US" sz="1000" b="1" spc="-5" dirty="0" smtClean="0">
                <a:solidFill>
                  <a:srgbClr val="231F20"/>
                </a:solidFill>
                <a:cs typeface="Arial"/>
              </a:rPr>
              <a:t>ingredients: </a:t>
            </a:r>
            <a:r>
              <a:rPr lang="en-US" sz="1000" b="1" dirty="0" smtClean="0"/>
              <a:t>oatmeal, coconut milk, shredded coconut,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tree nuts,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nvPr>
        </p:nvGraphicFramePr>
        <p:xfrm>
          <a:off x="444498" y="16637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2" name="Footer Placeholder 7">
            <a:extLst>
              <a:ext uri="{FF2B5EF4-FFF2-40B4-BE49-F238E27FC236}">
                <a16:creationId xmlns:a16="http://schemas.microsoft.com/office/drawing/2014/main" id="{A432828F-9FEE-4FC4-90B7-F6B0F5BD56FB}"/>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9" name="object 2"/>
          <p:cNvSpPr txBox="1"/>
          <p:nvPr/>
        </p:nvSpPr>
        <p:spPr>
          <a:xfrm>
            <a:off x="444501" y="2233368"/>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smtClean="0">
              <a:cs typeface="Arial"/>
            </a:endParaRPr>
          </a:p>
          <a:p>
            <a:pPr marL="12700">
              <a:lnSpc>
                <a:spcPts val="1860"/>
              </a:lnSpc>
              <a:spcBef>
                <a:spcPts val="165"/>
              </a:spcBef>
            </a:pPr>
            <a:r>
              <a:rPr lang="en-US" sz="1600" b="1" spc="-25" dirty="0" smtClean="0">
                <a:solidFill>
                  <a:srgbClr val="231F20"/>
                </a:solidFill>
                <a:cs typeface="Arial"/>
              </a:rPr>
              <a:t>coconut steel cut oatmeal</a:t>
            </a:r>
            <a:endParaRPr lang="en-US" sz="1600" dirty="0" smtClean="0">
              <a:cs typeface="Arial"/>
            </a:endParaRPr>
          </a:p>
          <a:p>
            <a:pPr marL="12700">
              <a:lnSpc>
                <a:spcPts val="1140"/>
              </a:lnSpc>
            </a:pPr>
            <a:r>
              <a:rPr lang="en-US" sz="1000" spc="75" dirty="0" smtClean="0">
                <a:solidFill>
                  <a:srgbClr val="231F20"/>
                </a:solidFill>
                <a:cs typeface="Calibri"/>
              </a:rPr>
              <a:t>serving </a:t>
            </a:r>
            <a:r>
              <a:rPr lang="en-US" sz="1000" spc="70" dirty="0" smtClean="0">
                <a:solidFill>
                  <a:srgbClr val="231F20"/>
                </a:solidFill>
                <a:cs typeface="Calibri"/>
              </a:rPr>
              <a:t>size</a:t>
            </a:r>
            <a:r>
              <a:rPr lang="en-US" sz="1000" spc="70" dirty="0">
                <a:solidFill>
                  <a:srgbClr val="231F20"/>
                </a:solidFill>
                <a:cs typeface="Calibri"/>
              </a:rPr>
              <a:t>: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smtClean="0">
              <a:cs typeface="Calibri"/>
            </a:endParaRPr>
          </a:p>
          <a:p>
            <a:pPr marL="12700">
              <a:lnSpc>
                <a:spcPts val="1180"/>
              </a:lnSpc>
            </a:pPr>
            <a:r>
              <a:rPr lang="en-US" sz="1000" b="1" spc="-5" dirty="0" smtClean="0">
                <a:solidFill>
                  <a:srgbClr val="231F20"/>
                </a:solidFill>
                <a:cs typeface="Arial"/>
              </a:rPr>
              <a:t>ingredients: </a:t>
            </a:r>
            <a:r>
              <a:rPr lang="en-US" sz="1000" dirty="0" smtClean="0"/>
              <a:t>steel cut oats, coconut milk, shredded coconut,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tree nuts, wheat</a:t>
            </a:r>
          </a:p>
          <a:p>
            <a:pPr marL="12700">
              <a:lnSpc>
                <a:spcPts val="1180"/>
              </a:lnSpc>
            </a:pPr>
            <a:endParaRPr lang="en-US" sz="1000" b="1" spc="15" dirty="0" smtClean="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444498" y="38971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2"/>
          <p:cNvSpPr txBox="1"/>
          <p:nvPr/>
        </p:nvSpPr>
        <p:spPr>
          <a:xfrm>
            <a:off x="444501" y="4558424"/>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banana oatmeal</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banana, oatmeal, water</a:t>
            </a:r>
          </a:p>
          <a:p>
            <a:pPr marL="12700">
              <a:lnSpc>
                <a:spcPts val="1180"/>
              </a:lnSpc>
            </a:pPr>
            <a:r>
              <a:rPr lang="en-US" sz="1000" spc="-5" dirty="0" smtClean="0">
                <a:solidFill>
                  <a:srgbClr val="FF0000"/>
                </a:solidFill>
                <a:cs typeface="Arial"/>
              </a:rPr>
              <a:t>contains: wheat</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4" name="object 3"/>
          <p:cNvGraphicFramePr>
            <a:graphicFrameLocks noGrp="1"/>
          </p:cNvGraphicFramePr>
          <p:nvPr>
            <p:extLst/>
          </p:nvPr>
        </p:nvGraphicFramePr>
        <p:xfrm>
          <a:off x="444498" y="62222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5" name="object 2"/>
          <p:cNvSpPr txBox="1"/>
          <p:nvPr/>
        </p:nvSpPr>
        <p:spPr>
          <a:xfrm>
            <a:off x="444501" y="6754874"/>
            <a:ext cx="6870065" cy="1792157"/>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sunrise quinoa cereal, apple, almond</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dirty="0" smtClean="0"/>
              <a:t>sunrise blend (bulgur, buckwheat, red rice, quinoa, flax seed), apples, salt, water, soy milk, cranberries, orange peel, almonds</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wheat, soy, tree nuts</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6" name="object 3"/>
          <p:cNvGraphicFramePr>
            <a:graphicFrameLocks noGrp="1"/>
          </p:cNvGraphicFramePr>
          <p:nvPr>
            <p:extLst/>
          </p:nvPr>
        </p:nvGraphicFramePr>
        <p:xfrm>
          <a:off x="444498" y="853563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51936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53600"/>
            <a:ext cx="6926668" cy="123111"/>
          </a:xfrm>
        </p:spPr>
        <p:txBody>
          <a:bodyPr/>
          <a:lstStyle/>
          <a:p>
            <a:r>
              <a:rPr lang="en-US" sz="800" i="1" dirty="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lumMod val="50000"/>
                  <a:lumOff val="50000"/>
                </a:schemeClr>
              </a:solidFill>
              <a:latin typeface="Arial Narrow" panose="020B0606020202030204" pitchFamily="34" charset="0"/>
            </a:endParaRPr>
          </a:p>
        </p:txBody>
      </p:sp>
      <p:sp>
        <p:nvSpPr>
          <p:cNvPr id="24" name="object 4"/>
          <p:cNvSpPr txBox="1"/>
          <p:nvPr/>
        </p:nvSpPr>
        <p:spPr>
          <a:xfrm>
            <a:off x="305952" y="83795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shrimp </a:t>
            </a:r>
            <a:r>
              <a:rPr lang="en-US" sz="1600" b="1" spc="-25" dirty="0" err="1" smtClean="0">
                <a:cs typeface="Arial"/>
              </a:rPr>
              <a:t>caesar</a:t>
            </a:r>
            <a:r>
              <a:rPr lang="en-US" sz="1600" b="1" spc="-25" dirty="0" smtClean="0">
                <a:cs typeface="Arial"/>
              </a:rPr>
              <a:t>, parmesan, whole wheat wrap</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whole wheat tortilla, lemon pepper shrimp, olive oil, black pepper, lemon, salt, lettuce, </a:t>
            </a:r>
            <a:r>
              <a:rPr lang="en-US" sz="1000" b="1" spc="-5" dirty="0" err="1" smtClean="0">
                <a:cs typeface="Arial"/>
              </a:rPr>
              <a:t>caesar</a:t>
            </a:r>
            <a:r>
              <a:rPr lang="en-US" sz="1000" b="1" spc="-5" dirty="0" smtClean="0">
                <a:cs typeface="Arial"/>
              </a:rPr>
              <a:t> dressing, parmesan cheese</a:t>
            </a:r>
          </a:p>
          <a:p>
            <a:pPr marL="12700">
              <a:lnSpc>
                <a:spcPts val="1140"/>
              </a:lnSpc>
            </a:pPr>
            <a:r>
              <a:rPr lang="en-US" sz="1000" spc="-5" dirty="0" smtClean="0">
                <a:solidFill>
                  <a:srgbClr val="FF0000"/>
                </a:solidFill>
                <a:cs typeface="Arial"/>
              </a:rPr>
              <a:t>contains: egg, milk, shellfish,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5" name="object 3"/>
          <p:cNvGraphicFramePr>
            <a:graphicFrameLocks noGrp="1"/>
          </p:cNvGraphicFramePr>
          <p:nvPr>
            <p:extLst/>
          </p:nvPr>
        </p:nvGraphicFramePr>
        <p:xfrm>
          <a:off x="305952" y="214359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5952" y="3008827"/>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charred sweet peppers, fresh mozzarella, basil pesto, focaccia</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focaccia, mozzarella cheese, roasted peppers, basil pesto, arugula</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305952" y="416166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5952" y="5015876"/>
            <a:ext cx="7158798"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roasted chicken, artichoke pesto, fresh mozzarella, basil, ciabatta</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ciabatta, chicken, tomatoes, mozzarella cheese, lettuce, artichoke hearts, olive oil, parmesan cheese, black pepper, basil</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326962543"/>
              </p:ext>
            </p:extLst>
          </p:nvPr>
        </p:nvGraphicFramePr>
        <p:xfrm>
          <a:off x="305952" y="624002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305952" y="7186751"/>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err="1" smtClean="0">
                <a:cs typeface="Arial"/>
              </a:rPr>
              <a:t>italian</a:t>
            </a:r>
            <a:r>
              <a:rPr lang="en-US" sz="1600" b="1" spc="-25" dirty="0" smtClean="0">
                <a:cs typeface="Arial"/>
              </a:rPr>
              <a:t> hero, salami </a:t>
            </a:r>
            <a:r>
              <a:rPr lang="en-US" sz="1600" b="1" spc="-25" dirty="0" err="1" smtClean="0">
                <a:cs typeface="Arial"/>
              </a:rPr>
              <a:t>capicola</a:t>
            </a:r>
            <a:r>
              <a:rPr lang="en-US" sz="1600" b="1" spc="-25" dirty="0" smtClean="0">
                <a:cs typeface="Arial"/>
              </a:rPr>
              <a:t>, roasted peppers, provolone, oil &amp; vinegar, baguette</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baguette, lettuce, tomatoes, </a:t>
            </a:r>
            <a:r>
              <a:rPr lang="en-US" sz="1000" b="1" spc="-5" dirty="0" err="1" smtClean="0">
                <a:cs typeface="Arial"/>
              </a:rPr>
              <a:t>capicola</a:t>
            </a:r>
            <a:r>
              <a:rPr lang="en-US" sz="1000" b="1" spc="-5" dirty="0" smtClean="0">
                <a:cs typeface="Arial"/>
              </a:rPr>
              <a:t>, bell peppers, salami, provolone, balsamic vinegar, olive oil, basil</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3" name="object 3"/>
          <p:cNvGraphicFramePr>
            <a:graphicFrameLocks noGrp="1"/>
          </p:cNvGraphicFramePr>
          <p:nvPr>
            <p:extLst/>
          </p:nvPr>
        </p:nvGraphicFramePr>
        <p:xfrm>
          <a:off x="305952" y="837121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28345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dirty="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lumMod val="50000"/>
                  <a:lumOff val="50000"/>
                </a:schemeClr>
              </a:solidFill>
              <a:latin typeface="Arial Narrow" panose="020B0606020202030204" pitchFamily="34" charset="0"/>
            </a:endParaRPr>
          </a:p>
        </p:txBody>
      </p:sp>
      <p:sp>
        <p:nvSpPr>
          <p:cNvPr id="24" name="object 4"/>
          <p:cNvSpPr txBox="1"/>
          <p:nvPr/>
        </p:nvSpPr>
        <p:spPr>
          <a:xfrm>
            <a:off x="305952" y="837952"/>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roast beef, muenster, horseradish aioli, onion roll</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roast beef, onion roll, muenster cheese, lettuce, horseradish cream sauce</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5" name="object 3"/>
          <p:cNvGraphicFramePr>
            <a:graphicFrameLocks noGrp="1"/>
          </p:cNvGraphicFramePr>
          <p:nvPr>
            <p:extLst/>
          </p:nvPr>
        </p:nvGraphicFramePr>
        <p:xfrm>
          <a:off x="305952" y="19871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5952" y="2913797"/>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err="1">
                <a:cs typeface="Arial"/>
              </a:rPr>
              <a:t>m</a:t>
            </a:r>
            <a:r>
              <a:rPr lang="en-US" sz="1600" b="1" spc="-25" dirty="0" err="1" smtClean="0">
                <a:cs typeface="Arial"/>
              </a:rPr>
              <a:t>editerranean</a:t>
            </a:r>
            <a:r>
              <a:rPr lang="en-US" sz="1600" b="1" spc="-25" dirty="0" smtClean="0">
                <a:cs typeface="Arial"/>
              </a:rPr>
              <a:t> tuna salad, 7 grain roll</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seven grain roll, tomato herb dressing, squash, zucchini, broccoli, cauliflower, bell peppers, carrots, balsamic vinegar, olive oil, basil, salt, black pepper, tuna, olives, tomatoes, lettuce</a:t>
            </a:r>
          </a:p>
          <a:p>
            <a:pPr marL="12700">
              <a:lnSpc>
                <a:spcPts val="1140"/>
              </a:lnSpc>
            </a:pPr>
            <a:r>
              <a:rPr lang="en-US" sz="1000" spc="-5" dirty="0" smtClean="0">
                <a:solidFill>
                  <a:srgbClr val="FF0000"/>
                </a:solidFill>
                <a:cs typeface="Arial"/>
              </a:rPr>
              <a:t>contains: egg, milk, fish,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1415612211"/>
              </p:ext>
            </p:extLst>
          </p:nvPr>
        </p:nvGraphicFramePr>
        <p:xfrm>
          <a:off x="305952" y="422287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5952" y="5015876"/>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grilled eggplant &amp; zucchini, charred peppers, hummus, ciabatta</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eggplant, ciabatta, zucchini, bell peppers, balsamic vinaigrette, spinach</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1" name="object 3"/>
          <p:cNvGraphicFramePr>
            <a:graphicFrameLocks noGrp="1"/>
          </p:cNvGraphicFramePr>
          <p:nvPr>
            <p:extLst/>
          </p:nvPr>
        </p:nvGraphicFramePr>
        <p:xfrm>
          <a:off x="305952" y="643161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305952" y="7186751"/>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cranberry caramelized onion, </a:t>
            </a:r>
            <a:r>
              <a:rPr lang="en-US" sz="1600" b="1" spc="-25" dirty="0" err="1" smtClean="0">
                <a:cs typeface="Arial"/>
              </a:rPr>
              <a:t>havarti</a:t>
            </a:r>
            <a:r>
              <a:rPr lang="en-US" sz="1600" b="1" spc="-25" dirty="0" smtClean="0">
                <a:cs typeface="Arial"/>
              </a:rPr>
              <a:t> turkey, </a:t>
            </a:r>
            <a:r>
              <a:rPr lang="en-US" sz="1600" b="1" spc="-25" dirty="0" err="1" smtClean="0">
                <a:cs typeface="Arial"/>
              </a:rPr>
              <a:t>kaiser</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turkey, olive oil, salt, black pepper, Kaiser roll, cranberry sauce, Havarti cheese, caramelized onions</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3" name="object 3"/>
          <p:cNvGraphicFramePr>
            <a:graphicFrameLocks noGrp="1"/>
          </p:cNvGraphicFramePr>
          <p:nvPr>
            <p:extLst/>
          </p:nvPr>
        </p:nvGraphicFramePr>
        <p:xfrm>
          <a:off x="305952" y="834730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136277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dirty="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lumMod val="50000"/>
                  <a:lumOff val="50000"/>
                </a:schemeClr>
              </a:solidFill>
              <a:latin typeface="Arial Narrow" panose="020B0606020202030204" pitchFamily="34" charset="0"/>
            </a:endParaRPr>
          </a:p>
        </p:txBody>
      </p:sp>
      <p:sp>
        <p:nvSpPr>
          <p:cNvPr id="24" name="object 4"/>
          <p:cNvSpPr txBox="1"/>
          <p:nvPr/>
        </p:nvSpPr>
        <p:spPr>
          <a:xfrm>
            <a:off x="305952" y="83795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spicy chicken fajita wrap, cheddar</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flour tortilla, chipotle ranch dressing, chipotle peppers, Italian dressing, cilantro, lemon juice, black pepper, salt, cheddar cheese, corn, onions, red pepper, lettuce, black beans, black pepper</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5" name="object 3"/>
          <p:cNvGraphicFramePr>
            <a:graphicFrameLocks noGrp="1"/>
          </p:cNvGraphicFramePr>
          <p:nvPr>
            <p:extLst/>
          </p:nvPr>
        </p:nvGraphicFramePr>
        <p:xfrm>
          <a:off x="305952" y="21263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05952" y="3008827"/>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roast turkey </a:t>
            </a:r>
            <a:r>
              <a:rPr lang="en-US" sz="1600" b="1" spc="-25" dirty="0" err="1" smtClean="0">
                <a:cs typeface="Arial"/>
              </a:rPr>
              <a:t>blt</a:t>
            </a:r>
            <a:r>
              <a:rPr lang="en-US" sz="1600" b="1" spc="-25" dirty="0" smtClean="0">
                <a:cs typeface="Arial"/>
              </a:rPr>
              <a:t>, avocado, ciabatta</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ciabatta bun, turkey, tomatoes, avocado, </a:t>
            </a:r>
            <a:r>
              <a:rPr lang="en-US" sz="1000" b="1" spc="-5" dirty="0" err="1" smtClean="0">
                <a:cs typeface="Arial"/>
              </a:rPr>
              <a:t>applewood</a:t>
            </a:r>
            <a:r>
              <a:rPr lang="en-US" sz="1000" b="1" spc="-5" dirty="0" smtClean="0">
                <a:cs typeface="Arial"/>
              </a:rPr>
              <a:t> bacon, lettuce</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5" name="object 3"/>
          <p:cNvGraphicFramePr>
            <a:graphicFrameLocks noGrp="1"/>
          </p:cNvGraphicFramePr>
          <p:nvPr>
            <p:extLst/>
          </p:nvPr>
        </p:nvGraphicFramePr>
        <p:xfrm>
          <a:off x="305952" y="413977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0" name="object 4"/>
          <p:cNvSpPr txBox="1"/>
          <p:nvPr/>
        </p:nvSpPr>
        <p:spPr>
          <a:xfrm>
            <a:off x="305952" y="5015876"/>
            <a:ext cx="7044690"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cedar plank roasted salmon, horseradish aioli, watercress, </a:t>
            </a:r>
            <a:r>
              <a:rPr lang="en-US" sz="1600" b="1" spc="-25" dirty="0" err="1" smtClean="0">
                <a:cs typeface="Arial"/>
              </a:rPr>
              <a:t>english</a:t>
            </a:r>
            <a:r>
              <a:rPr lang="en-US" sz="1600" b="1" spc="-25" dirty="0" smtClean="0">
                <a:cs typeface="Arial"/>
              </a:rPr>
              <a:t> cucumber, rustic roll</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salmon, roll, mayonnaise, cucumber, horseradish, watercress, honey, salt, black pepper</a:t>
            </a:r>
          </a:p>
          <a:p>
            <a:pPr marL="12700">
              <a:lnSpc>
                <a:spcPts val="1140"/>
              </a:lnSpc>
            </a:pPr>
            <a:r>
              <a:rPr lang="en-US" sz="1000" spc="-5" dirty="0" smtClean="0">
                <a:solidFill>
                  <a:srgbClr val="FF0000"/>
                </a:solidFill>
                <a:cs typeface="Arial"/>
              </a:rPr>
              <a:t>contains: egg, fish,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1" name="object 3"/>
          <p:cNvGraphicFramePr>
            <a:graphicFrameLocks noGrp="1"/>
          </p:cNvGraphicFramePr>
          <p:nvPr>
            <p:extLst/>
          </p:nvPr>
        </p:nvGraphicFramePr>
        <p:xfrm>
          <a:off x="305952" y="625005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305952" y="7186751"/>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pastrami, </a:t>
            </a:r>
            <a:r>
              <a:rPr lang="en-US" sz="1600" b="1" spc="-25" dirty="0" err="1" smtClean="0">
                <a:cs typeface="Arial"/>
              </a:rPr>
              <a:t>swiss</a:t>
            </a:r>
            <a:r>
              <a:rPr lang="en-US" sz="1600" b="1" spc="-25" dirty="0" smtClean="0">
                <a:cs typeface="Arial"/>
              </a:rPr>
              <a:t>, coleslaw, Russian dressing, deli mustard, rye bread</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rye bread, pastrami, coleslaw, apples, apple cider vinegar, onions, honey, lemon juice, caraway seeds, black pepper, </a:t>
            </a:r>
            <a:r>
              <a:rPr lang="en-US" sz="1000" b="1" spc="-5" dirty="0" err="1" smtClean="0">
                <a:cs typeface="Arial"/>
              </a:rPr>
              <a:t>swiss</a:t>
            </a:r>
            <a:r>
              <a:rPr lang="en-US" sz="1000" b="1" spc="-5" dirty="0" smtClean="0">
                <a:cs typeface="Arial"/>
              </a:rPr>
              <a:t> cheese, Russian dressing, mustard</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3" name="object 3"/>
          <p:cNvGraphicFramePr>
            <a:graphicFrameLocks noGrp="1"/>
          </p:cNvGraphicFramePr>
          <p:nvPr>
            <p:extLst/>
          </p:nvPr>
        </p:nvGraphicFramePr>
        <p:xfrm>
          <a:off x="305952" y="84831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604746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dirty="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lumMod val="50000"/>
                  <a:lumOff val="50000"/>
                </a:schemeClr>
              </a:solidFill>
              <a:latin typeface="Arial Narrow" panose="020B0606020202030204" pitchFamily="34" charset="0"/>
            </a:endParaRPr>
          </a:p>
        </p:txBody>
      </p:sp>
      <p:sp>
        <p:nvSpPr>
          <p:cNvPr id="24" name="object 4"/>
          <p:cNvSpPr txBox="1"/>
          <p:nvPr/>
        </p:nvSpPr>
        <p:spPr>
          <a:xfrm>
            <a:off x="305952" y="235441"/>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beet </a:t>
            </a:r>
            <a:r>
              <a:rPr lang="en-US" sz="1600" b="1" spc="-25" dirty="0" err="1" smtClean="0">
                <a:cs typeface="Arial"/>
              </a:rPr>
              <a:t>tartine</a:t>
            </a:r>
            <a:r>
              <a:rPr lang="en-US" sz="1600" b="1" spc="-25" dirty="0" smtClean="0">
                <a:cs typeface="Arial"/>
              </a:rPr>
              <a:t>, ricotta, basil honey</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r>
              <a:rPr lang="en-US" sz="1000" spc="70" dirty="0" smtClean="0">
                <a:cs typeface="Calibri"/>
              </a:rPr>
              <a:t>vegetarian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roasted beet tops, rye bread, ricotta cheese, beet greens, beets, green onions, basil honey, lemon juice, salt, black pepper, apple cider vinegar</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5" name="object 3"/>
          <p:cNvGraphicFramePr>
            <a:graphicFrameLocks noGrp="1"/>
          </p:cNvGraphicFramePr>
          <p:nvPr>
            <p:extLst/>
          </p:nvPr>
        </p:nvGraphicFramePr>
        <p:xfrm>
          <a:off x="305952" y="16141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05952" y="2202464"/>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chicken </a:t>
            </a:r>
            <a:r>
              <a:rPr lang="en-US" sz="1600" b="1" spc="-25" dirty="0" err="1" smtClean="0">
                <a:cs typeface="Arial"/>
              </a:rPr>
              <a:t>milanese</a:t>
            </a:r>
            <a:r>
              <a:rPr lang="en-US" sz="1600" b="1" spc="-25" dirty="0" smtClean="0">
                <a:cs typeface="Arial"/>
              </a:rPr>
              <a:t>, eggplant </a:t>
            </a:r>
            <a:r>
              <a:rPr lang="en-US" sz="1600" b="1" spc="-25" dirty="0" err="1" smtClean="0">
                <a:cs typeface="Arial"/>
              </a:rPr>
              <a:t>caponata</a:t>
            </a:r>
            <a:r>
              <a:rPr lang="en-US" sz="1600" b="1" spc="-25" dirty="0" smtClean="0">
                <a:cs typeface="Arial"/>
              </a:rPr>
              <a:t>, lemon aioli, hoagie roll</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breaded chicken, hoagie roll, eggplant </a:t>
            </a:r>
            <a:r>
              <a:rPr lang="en-US" sz="1000" b="1" spc="-5" dirty="0" err="1" smtClean="0">
                <a:cs typeface="Arial"/>
              </a:rPr>
              <a:t>caponata</a:t>
            </a:r>
            <a:r>
              <a:rPr lang="en-US" sz="1000" b="1" spc="-5" dirty="0" smtClean="0">
                <a:cs typeface="Arial"/>
              </a:rPr>
              <a:t>, sun-dried tomatoes, red wine vinegar, sugar, olive oil, salt, capers, garlic, black pepper, parsley, lemon aioli, lettuce, tomato, onions, balsamic vinegar, parmesan </a:t>
            </a:r>
          </a:p>
          <a:p>
            <a:pPr marL="12700">
              <a:lnSpc>
                <a:spcPts val="1140"/>
              </a:lnSpc>
            </a:pPr>
            <a:r>
              <a:rPr lang="en-US" sz="1000" b="1" spc="-5" dirty="0" smtClean="0">
                <a:cs typeface="Arial"/>
              </a:rPr>
              <a:t>cheese, oregano, salt, white pepper, olive oil</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3" name="object 3"/>
          <p:cNvGraphicFramePr>
            <a:graphicFrameLocks noGrp="1"/>
          </p:cNvGraphicFramePr>
          <p:nvPr>
            <p:extLst/>
          </p:nvPr>
        </p:nvGraphicFramePr>
        <p:xfrm>
          <a:off x="305952" y="362852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05952" y="4246024"/>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roast beef, frizzled onion, cheddar, horseradish aioli, brioche</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roast beef, brioche bun, frizzled onions, cheddar cheese, mayonnaise, tomatoes, lettuce, horseradish</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7" name="object 3"/>
          <p:cNvGraphicFramePr>
            <a:graphicFrameLocks noGrp="1"/>
          </p:cNvGraphicFramePr>
          <p:nvPr>
            <p:extLst/>
          </p:nvPr>
        </p:nvGraphicFramePr>
        <p:xfrm>
          <a:off x="305952" y="5534447"/>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8" name="object 4"/>
          <p:cNvSpPr txBox="1"/>
          <p:nvPr/>
        </p:nvSpPr>
        <p:spPr>
          <a:xfrm>
            <a:off x="305952" y="6190896"/>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prosciutto, marinated peppers, fresh mozzarella, arugula, baguette</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baguette, marinated peppers, mozzarella cheese, prosciutto, olive oil, balsamic vinegar</a:t>
            </a:r>
          </a:p>
          <a:p>
            <a:pPr marL="12700">
              <a:lnSpc>
                <a:spcPts val="1140"/>
              </a:lnSpc>
            </a:pPr>
            <a:r>
              <a:rPr lang="en-US" sz="1000" spc="-5" dirty="0" smtClean="0">
                <a:solidFill>
                  <a:srgbClr val="FF0000"/>
                </a:solidFill>
                <a:cs typeface="Arial"/>
              </a:rPr>
              <a:t>contains: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9" name="object 3"/>
          <p:cNvGraphicFramePr>
            <a:graphicFrameLocks noGrp="1"/>
          </p:cNvGraphicFramePr>
          <p:nvPr>
            <p:extLst>
              <p:ext uri="{D42A27DB-BD31-4B8C-83A1-F6EECF244321}">
                <p14:modId xmlns:p14="http://schemas.microsoft.com/office/powerpoint/2010/main" val="3596705296"/>
              </p:ext>
            </p:extLst>
          </p:nvPr>
        </p:nvGraphicFramePr>
        <p:xfrm>
          <a:off x="305952" y="733777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630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6" name="object 4"/>
          <p:cNvSpPr txBox="1"/>
          <p:nvPr/>
        </p:nvSpPr>
        <p:spPr>
          <a:xfrm>
            <a:off x="305952" y="7923261"/>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falafel, red pepper hummus, pumpkin seeds, spinach wrap</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spinach herb tortilla, roasted red pepper, hummus, sesame paste, falafel, tomatoes, pumpkin seeds, lettuce</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7" name="object 3"/>
          <p:cNvGraphicFramePr>
            <a:graphicFrameLocks noGrp="1"/>
          </p:cNvGraphicFramePr>
          <p:nvPr>
            <p:extLst/>
          </p:nvPr>
        </p:nvGraphicFramePr>
        <p:xfrm>
          <a:off x="305952" y="920015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098651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dirty="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lumMod val="50000"/>
                  <a:lumOff val="50000"/>
                </a:schemeClr>
              </a:solidFill>
              <a:latin typeface="Arial Narrow" panose="020B0606020202030204" pitchFamily="34" charset="0"/>
            </a:endParaRPr>
          </a:p>
        </p:txBody>
      </p:sp>
      <p:sp>
        <p:nvSpPr>
          <p:cNvPr id="20" name="object 4"/>
          <p:cNvSpPr txBox="1"/>
          <p:nvPr/>
        </p:nvSpPr>
        <p:spPr>
          <a:xfrm>
            <a:off x="444498" y="988415"/>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spc="-25" dirty="0" smtClean="0">
                <a:cs typeface="Arial"/>
              </a:rPr>
              <a:t>serrano ham, parmesan, oven dried tomato puree, ciabatta</a:t>
            </a:r>
            <a:endParaRPr lang="en-US" sz="1600"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ciabatta bun, serrano ham, tomatoes, olive oil, shallots, capers, salt, black pepper, parmesan cheese</a:t>
            </a:r>
          </a:p>
          <a:p>
            <a:pPr marL="12700">
              <a:lnSpc>
                <a:spcPts val="1140"/>
              </a:lnSpc>
            </a:pPr>
            <a:r>
              <a:rPr lang="en-US" sz="1000" spc="-5" dirty="0" smtClean="0">
                <a:solidFill>
                  <a:srgbClr val="FF0000"/>
                </a:solidFill>
                <a:cs typeface="Arial"/>
              </a:rPr>
              <a:t>contains: milk,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1" name="object 3"/>
          <p:cNvGraphicFramePr>
            <a:graphicFrameLocks noGrp="1"/>
          </p:cNvGraphicFramePr>
          <p:nvPr>
            <p:extLst>
              <p:ext uri="{D42A27DB-BD31-4B8C-83A1-F6EECF244321}">
                <p14:modId xmlns:p14="http://schemas.microsoft.com/office/powerpoint/2010/main" val="3205390328"/>
              </p:ext>
            </p:extLst>
          </p:nvPr>
        </p:nvGraphicFramePr>
        <p:xfrm>
          <a:off x="444498" y="217995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510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1830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2" name="object 4"/>
          <p:cNvSpPr txBox="1"/>
          <p:nvPr/>
        </p:nvSpPr>
        <p:spPr>
          <a:xfrm>
            <a:off x="440869" y="2995091"/>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smoked turkey, brie, arugula, apples, wheat roll</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turkey, arugula, whole wheat roll, honey mustard dressing, brie cheese, apples, olive oil</a:t>
            </a:r>
          </a:p>
          <a:p>
            <a:pPr marL="12700">
              <a:lnSpc>
                <a:spcPts val="1140"/>
              </a:lnSpc>
            </a:pPr>
            <a:r>
              <a:rPr lang="en-US" sz="1000" spc="-5" dirty="0" smtClean="0">
                <a:solidFill>
                  <a:srgbClr val="FF0000"/>
                </a:solidFill>
                <a:cs typeface="Arial"/>
              </a:rPr>
              <a:t>contains: egg, milk,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3" name="object 3"/>
          <p:cNvGraphicFramePr>
            <a:graphicFrameLocks noGrp="1"/>
          </p:cNvGraphicFramePr>
          <p:nvPr>
            <p:extLst>
              <p:ext uri="{D42A27DB-BD31-4B8C-83A1-F6EECF244321}">
                <p14:modId xmlns:p14="http://schemas.microsoft.com/office/powerpoint/2010/main" val="1125147146"/>
              </p:ext>
            </p:extLst>
          </p:nvPr>
        </p:nvGraphicFramePr>
        <p:xfrm>
          <a:off x="440869" y="423696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2530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9" name="object 4"/>
          <p:cNvSpPr txBox="1"/>
          <p:nvPr/>
        </p:nvSpPr>
        <p:spPr>
          <a:xfrm>
            <a:off x="428942" y="4949283"/>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mushroom and onion impossible burger </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canola oil, onions, salt, mushrooms, black pepper, parsley, bun, impossible meat </a:t>
            </a:r>
          </a:p>
          <a:p>
            <a:pPr marL="12700">
              <a:lnSpc>
                <a:spcPts val="1140"/>
              </a:lnSpc>
            </a:pPr>
            <a:r>
              <a:rPr lang="en-US" sz="1000" spc="-5" dirty="0" smtClean="0">
                <a:solidFill>
                  <a:srgbClr val="FF0000"/>
                </a:solidFill>
                <a:cs typeface="Arial"/>
              </a:rPr>
              <a:t>contains: wheat, soy</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3916224842"/>
              </p:ext>
            </p:extLst>
          </p:nvPr>
        </p:nvGraphicFramePr>
        <p:xfrm>
          <a:off x="432571" y="621803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440869" y="7019942"/>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grilled vegetable, balsamic glaze, hummus, ciabatta</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baby spinach, canola oil, bell peppers, garlic, salt, black pepper, yellow squash, zucchini, eggplant, onions, sesame tahini paste, garlic, lemon juice, garbanzo beans, balsamic vinegar, thyme, brown sugar, arrowroot four, ciabatta</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887090530"/>
              </p:ext>
            </p:extLst>
          </p:nvPr>
        </p:nvGraphicFramePr>
        <p:xfrm>
          <a:off x="456109" y="8439583"/>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440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75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126847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dirty="0" smtClean="0">
                <a:solidFill>
                  <a:schemeClr val="tx1">
                    <a:lumMod val="50000"/>
                    <a:lumOff val="50000"/>
                  </a:schemeClr>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lumMod val="50000"/>
                  <a:lumOff val="50000"/>
                </a:schemeClr>
              </a:solidFill>
              <a:latin typeface="Arial Narrow" panose="020B0606020202030204" pitchFamily="34" charset="0"/>
            </a:endParaRPr>
          </a:p>
        </p:txBody>
      </p:sp>
      <p:sp>
        <p:nvSpPr>
          <p:cNvPr id="9" name="object 4"/>
          <p:cNvSpPr txBox="1"/>
          <p:nvPr/>
        </p:nvSpPr>
        <p:spPr>
          <a:xfrm>
            <a:off x="373742" y="3895067"/>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bratwurst, curried onions, roll</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curry, onions, canola oil, mayonnaise, ketchup, </a:t>
            </a:r>
            <a:r>
              <a:rPr lang="en-US" sz="1000" b="1" spc="-5" dirty="0" err="1" smtClean="0">
                <a:cs typeface="Arial"/>
              </a:rPr>
              <a:t>dijon</a:t>
            </a:r>
            <a:r>
              <a:rPr lang="en-US" sz="1000" b="1" spc="-5" dirty="0" smtClean="0">
                <a:cs typeface="Arial"/>
              </a:rPr>
              <a:t> mustard, bratwurst, roll</a:t>
            </a:r>
          </a:p>
          <a:p>
            <a:pPr marL="12700">
              <a:lnSpc>
                <a:spcPts val="1140"/>
              </a:lnSpc>
            </a:pPr>
            <a:r>
              <a:rPr lang="en-US" sz="1000" spc="-5" dirty="0" smtClean="0">
                <a:solidFill>
                  <a:srgbClr val="FF0000"/>
                </a:solidFill>
                <a:cs typeface="Arial"/>
              </a:rPr>
              <a:t>contains: egg,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94652209"/>
              </p:ext>
            </p:extLst>
          </p:nvPr>
        </p:nvGraphicFramePr>
        <p:xfrm>
          <a:off x="377371" y="498544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870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1760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2" name="object 4"/>
          <p:cNvSpPr txBox="1"/>
          <p:nvPr/>
        </p:nvSpPr>
        <p:spPr>
          <a:xfrm>
            <a:off x="370113" y="5657319"/>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candied butternut squash</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r>
              <a:rPr lang="en-US" sz="1000" spc="70" dirty="0" smtClean="0">
                <a:cs typeface="Calibri"/>
              </a:rPr>
              <a:t>vegetarian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cinnamon, nutmeg, black pepper, salt, butternut squash, sugar, butter</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3" name="object 3"/>
          <p:cNvGraphicFramePr>
            <a:graphicFrameLocks noGrp="1"/>
          </p:cNvGraphicFramePr>
          <p:nvPr>
            <p:extLst>
              <p:ext uri="{D42A27DB-BD31-4B8C-83A1-F6EECF244321}">
                <p14:modId xmlns:p14="http://schemas.microsoft.com/office/powerpoint/2010/main" val="3429838958"/>
              </p:ext>
            </p:extLst>
          </p:nvPr>
        </p:nvGraphicFramePr>
        <p:xfrm>
          <a:off x="381000" y="6937454"/>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73742" y="225056"/>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err="1" smtClean="0">
                <a:cs typeface="Arial"/>
              </a:rPr>
              <a:t>sriracha</a:t>
            </a:r>
            <a:r>
              <a:rPr lang="en-US" sz="1600" b="1" dirty="0" smtClean="0">
                <a:cs typeface="Arial"/>
              </a:rPr>
              <a:t> soy miso grilled tofu</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tofu, </a:t>
            </a:r>
            <a:r>
              <a:rPr lang="en-US" sz="1000" b="1" spc="-5" dirty="0" err="1" smtClean="0">
                <a:cs typeface="Arial"/>
              </a:rPr>
              <a:t>sriracha</a:t>
            </a:r>
            <a:r>
              <a:rPr lang="en-US" sz="1000" b="1" spc="-5" dirty="0" smtClean="0">
                <a:cs typeface="Arial"/>
              </a:rPr>
              <a:t> hot chili sauce, sesame seeds, soy sauce, miso paste, green onions, garlic</a:t>
            </a:r>
          </a:p>
          <a:p>
            <a:pPr marL="12700">
              <a:lnSpc>
                <a:spcPts val="1140"/>
              </a:lnSpc>
            </a:pPr>
            <a:r>
              <a:rPr lang="en-US" sz="1000" spc="-5" dirty="0" smtClean="0">
                <a:solidFill>
                  <a:srgbClr val="FF0000"/>
                </a:solidFill>
                <a:cs typeface="Arial"/>
              </a:rPr>
              <a:t>contains: soy,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3217677183"/>
              </p:ext>
            </p:extLst>
          </p:nvPr>
        </p:nvGraphicFramePr>
        <p:xfrm>
          <a:off x="381000" y="1447800"/>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&lt;1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73742" y="2119674"/>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impossible burger, avocado, whole wheat bun</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1ea</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impossible meat, whole wheat bun, avocado, lettuce, tomatoes</a:t>
            </a:r>
          </a:p>
          <a:p>
            <a:pPr marL="12700">
              <a:lnSpc>
                <a:spcPts val="1140"/>
              </a:lnSpc>
            </a:pPr>
            <a:r>
              <a:rPr lang="en-US" sz="1000" spc="-5" dirty="0" smtClean="0">
                <a:solidFill>
                  <a:srgbClr val="FF0000"/>
                </a:solidFill>
                <a:cs typeface="Arial"/>
              </a:rPr>
              <a:t>contains: wheat, soy</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2888681267"/>
              </p:ext>
            </p:extLst>
          </p:nvPr>
        </p:nvGraphicFramePr>
        <p:xfrm>
          <a:off x="381000" y="335583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4" name="object 4"/>
          <p:cNvSpPr txBox="1"/>
          <p:nvPr/>
        </p:nvSpPr>
        <p:spPr>
          <a:xfrm>
            <a:off x="366484" y="7543240"/>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dilled potato and apple salad</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8oz</a:t>
            </a:r>
          </a:p>
          <a:p>
            <a:pPr marL="12700">
              <a:lnSpc>
                <a:spcPts val="1140"/>
              </a:lnSpc>
            </a:pPr>
            <a:r>
              <a:rPr lang="en-US" sz="1000" spc="70" dirty="0" smtClean="0">
                <a:cs typeface="Calibri"/>
              </a:rPr>
              <a:t>vegetarian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plain yogurt, honey, lemon juice, salt, black pepper, dill, potatoes, apples, cucumbers, carrots, onions</a:t>
            </a:r>
          </a:p>
          <a:p>
            <a:pPr marL="12700">
              <a:lnSpc>
                <a:spcPts val="1140"/>
              </a:lnSpc>
            </a:pPr>
            <a:r>
              <a:rPr lang="en-US" sz="1000" spc="-5" dirty="0" smtClean="0">
                <a:solidFill>
                  <a:srgbClr val="FF0000"/>
                </a:solidFill>
                <a:cs typeface="Arial"/>
              </a:rPr>
              <a:t>contains: milk</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25" name="object 3"/>
          <p:cNvGraphicFramePr>
            <a:graphicFrameLocks noGrp="1"/>
          </p:cNvGraphicFramePr>
          <p:nvPr>
            <p:extLst>
              <p:ext uri="{D42A27DB-BD31-4B8C-83A1-F6EECF244321}">
                <p14:modId xmlns:p14="http://schemas.microsoft.com/office/powerpoint/2010/main" val="82493269"/>
              </p:ext>
            </p:extLst>
          </p:nvPr>
        </p:nvGraphicFramePr>
        <p:xfrm>
          <a:off x="378676" y="8873969"/>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763416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191000" y="-230057"/>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lunch</a:t>
            </a:r>
          </a:p>
        </p:txBody>
      </p:sp>
      <p:sp>
        <p:nvSpPr>
          <p:cNvPr id="8" name="Footer Placeholder 7">
            <a:extLst>
              <a:ext uri="{FF2B5EF4-FFF2-40B4-BE49-F238E27FC236}">
                <a16:creationId xmlns:a16="http://schemas.microsoft.com/office/drawing/2014/main" id="{EE69C8E1-034B-4193-955C-BCF8E3EC223F}"/>
              </a:ext>
            </a:extLst>
          </p:cNvPr>
          <p:cNvSpPr>
            <a:spLocks noGrp="1"/>
          </p:cNvSpPr>
          <p:nvPr>
            <p:ph type="ftr" sz="quarter" idx="4294967295"/>
          </p:nvPr>
        </p:nvSpPr>
        <p:spPr>
          <a:xfrm>
            <a:off x="538082" y="9769731"/>
            <a:ext cx="6926668" cy="123111"/>
          </a:xfrm>
        </p:spPr>
        <p:txBody>
          <a:bodyPr/>
          <a:lstStyle/>
          <a:p>
            <a:r>
              <a:rPr lang="en-US" sz="800" i="1" smtClean="0">
                <a:solidFill>
                  <a:schemeClr val="tx1"/>
                </a:solidFill>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solidFill>
                <a:schemeClr val="tx1"/>
              </a:solidFill>
              <a:latin typeface="Arial Narrow" panose="020B0606020202030204" pitchFamily="34" charset="0"/>
            </a:endParaRPr>
          </a:p>
        </p:txBody>
      </p:sp>
      <p:sp>
        <p:nvSpPr>
          <p:cNvPr id="9" name="object 4"/>
          <p:cNvSpPr txBox="1"/>
          <p:nvPr/>
        </p:nvSpPr>
        <p:spPr>
          <a:xfrm>
            <a:off x="373742" y="4066642"/>
            <a:ext cx="6744334" cy="1243930"/>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lentil, butternut squash and </a:t>
            </a:r>
            <a:r>
              <a:rPr lang="en-US" sz="1600" b="1" dirty="0" err="1" smtClean="0">
                <a:cs typeface="Arial"/>
              </a:rPr>
              <a:t>swiss</a:t>
            </a:r>
            <a:r>
              <a:rPr lang="en-US" sz="1600" b="1" dirty="0" smtClean="0">
                <a:cs typeface="Arial"/>
              </a:rPr>
              <a:t> chard soup</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12 </a:t>
            </a:r>
            <a:r>
              <a:rPr lang="en-US" sz="1000" spc="70" dirty="0" err="1" smtClean="0">
                <a:cs typeface="Calibri"/>
              </a:rPr>
              <a:t>floz</a:t>
            </a:r>
            <a:endParaRPr lang="en-US" sz="1000" spc="70" dirty="0" smtClean="0">
              <a:cs typeface="Calibri"/>
            </a:endParaRP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onions, salt, black pepper, garlic, butternut squash, cinnamon, turmeric, garlic, carrots, onions, celery, mushrooms, lentils, bay leaves, tomato paste, </a:t>
            </a:r>
            <a:r>
              <a:rPr lang="en-US" sz="1000" b="1" spc="-5" dirty="0" err="1" smtClean="0">
                <a:cs typeface="Arial"/>
              </a:rPr>
              <a:t>swiss</a:t>
            </a:r>
            <a:r>
              <a:rPr lang="en-US" sz="1000" b="1" spc="-5" dirty="0" smtClean="0">
                <a:cs typeface="Arial"/>
              </a:rPr>
              <a:t> chard, balsamic vinegar, canola oil</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0" name="object 3"/>
          <p:cNvGraphicFramePr>
            <a:graphicFrameLocks noGrp="1"/>
          </p:cNvGraphicFramePr>
          <p:nvPr>
            <p:extLst>
              <p:ext uri="{D42A27DB-BD31-4B8C-83A1-F6EECF244321}">
                <p14:modId xmlns:p14="http://schemas.microsoft.com/office/powerpoint/2010/main" val="564432173"/>
              </p:ext>
            </p:extLst>
          </p:nvPr>
        </p:nvGraphicFramePr>
        <p:xfrm>
          <a:off x="374648" y="547631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180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4" name="object 4"/>
          <p:cNvSpPr txBox="1"/>
          <p:nvPr/>
        </p:nvSpPr>
        <p:spPr>
          <a:xfrm>
            <a:off x="366484" y="230887"/>
            <a:ext cx="6744334" cy="1384995"/>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bulgur, acorn squash, kale salad</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r>
              <a:rPr lang="en-US" sz="1000" spc="70" dirty="0" smtClean="0">
                <a:cs typeface="Calibri"/>
              </a:rPr>
              <a:t>vegetarian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acorn squash, canola oil, salt, black pepper, bulgur, cranberries, sugar, white wine vinegar, </a:t>
            </a:r>
            <a:r>
              <a:rPr lang="en-US" sz="1000" b="1" spc="-5" dirty="0" err="1" smtClean="0">
                <a:cs typeface="Arial"/>
              </a:rPr>
              <a:t>dijon</a:t>
            </a:r>
            <a:r>
              <a:rPr lang="en-US" sz="1000" b="1" spc="-5" dirty="0" smtClean="0">
                <a:cs typeface="Arial"/>
              </a:rPr>
              <a:t> mustard, orange juice, honey, kale</a:t>
            </a:r>
          </a:p>
          <a:p>
            <a:pPr marL="12700">
              <a:lnSpc>
                <a:spcPts val="1140"/>
              </a:lnSpc>
            </a:pPr>
            <a:r>
              <a:rPr lang="en-US" sz="1000" spc="-5" dirty="0" smtClean="0">
                <a:solidFill>
                  <a:srgbClr val="FF0000"/>
                </a:solidFill>
                <a:cs typeface="Arial"/>
              </a:rPr>
              <a:t>contains: wheat</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5" name="object 3"/>
          <p:cNvGraphicFramePr>
            <a:graphicFrameLocks noGrp="1"/>
          </p:cNvGraphicFramePr>
          <p:nvPr>
            <p:extLst>
              <p:ext uri="{D42A27DB-BD31-4B8C-83A1-F6EECF244321}">
                <p14:modId xmlns:p14="http://schemas.microsoft.com/office/powerpoint/2010/main" val="86764435"/>
              </p:ext>
            </p:extLst>
          </p:nvPr>
        </p:nvGraphicFramePr>
        <p:xfrm>
          <a:off x="377371" y="1598305"/>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120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15</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6" name="object 4"/>
          <p:cNvSpPr txBox="1"/>
          <p:nvPr/>
        </p:nvSpPr>
        <p:spPr>
          <a:xfrm>
            <a:off x="375067" y="2200353"/>
            <a:ext cx="6744334" cy="1102866"/>
          </a:xfrm>
          <a:prstGeom prst="rect">
            <a:avLst/>
          </a:prstGeom>
        </p:spPr>
        <p:txBody>
          <a:bodyPr vert="horz" wrap="square" lIns="0" tIns="12700" rIns="0" bIns="0" rtlCol="0">
            <a:spAutoFit/>
          </a:bodyPr>
          <a:lstStyle/>
          <a:p>
            <a:pPr marL="12700">
              <a:lnSpc>
                <a:spcPts val="1860"/>
              </a:lnSpc>
              <a:spcBef>
                <a:spcPts val="100"/>
              </a:spcBef>
            </a:pPr>
            <a:r>
              <a:rPr lang="en-US" sz="1600" b="1" dirty="0" smtClean="0">
                <a:cs typeface="Arial"/>
              </a:rPr>
              <a:t>cumin roasted </a:t>
            </a:r>
            <a:r>
              <a:rPr lang="en-US" sz="1600" b="1" dirty="0" err="1" smtClean="0">
                <a:cs typeface="Arial"/>
              </a:rPr>
              <a:t>delicata</a:t>
            </a:r>
            <a:r>
              <a:rPr lang="en-US" sz="1600" b="1" dirty="0" smtClean="0">
                <a:cs typeface="Arial"/>
              </a:rPr>
              <a:t> squash</a:t>
            </a:r>
            <a:endParaRPr lang="en-US" sz="1600" b="1" dirty="0">
              <a:cs typeface="Arial"/>
            </a:endParaRPr>
          </a:p>
          <a:p>
            <a:pPr marL="12700">
              <a:lnSpc>
                <a:spcPts val="1140"/>
              </a:lnSpc>
            </a:pPr>
            <a:r>
              <a:rPr lang="en-US" sz="1000" spc="75" dirty="0">
                <a:cs typeface="Calibri"/>
              </a:rPr>
              <a:t>serving </a:t>
            </a:r>
            <a:r>
              <a:rPr lang="en-US" sz="1000" spc="70" dirty="0">
                <a:cs typeface="Calibri"/>
              </a:rPr>
              <a:t>size: </a:t>
            </a:r>
            <a:r>
              <a:rPr lang="en-US" sz="1000" spc="70" dirty="0" smtClean="0">
                <a:cs typeface="Calibri"/>
              </a:rPr>
              <a:t>4oz</a:t>
            </a:r>
          </a:p>
          <a:p>
            <a:pPr marL="12700">
              <a:lnSpc>
                <a:spcPts val="1140"/>
              </a:lnSpc>
            </a:pPr>
            <a:r>
              <a:rPr lang="en-US" sz="1000" spc="70" dirty="0" smtClean="0">
                <a:cs typeface="Calibri"/>
              </a:rPr>
              <a:t>vegan</a:t>
            </a:r>
          </a:p>
          <a:p>
            <a:pPr marL="12700">
              <a:lnSpc>
                <a:spcPts val="1140"/>
              </a:lnSpc>
            </a:pPr>
            <a:endParaRPr lang="en-US" sz="1000" b="1" spc="-5" dirty="0">
              <a:cs typeface="Arial"/>
            </a:endParaRPr>
          </a:p>
          <a:p>
            <a:pPr marL="12700">
              <a:lnSpc>
                <a:spcPts val="1140"/>
              </a:lnSpc>
            </a:pPr>
            <a:r>
              <a:rPr lang="en-US" sz="1000" b="1" spc="-5" dirty="0">
                <a:cs typeface="Arial"/>
              </a:rPr>
              <a:t>ingredients: </a:t>
            </a:r>
            <a:r>
              <a:rPr lang="en-US" sz="1000" b="1" spc="-5" dirty="0" smtClean="0">
                <a:cs typeface="Arial"/>
              </a:rPr>
              <a:t>delicate squash, salt, black pepper, cumin</a:t>
            </a:r>
          </a:p>
          <a:p>
            <a:pPr marL="12700">
              <a:lnSpc>
                <a:spcPts val="1140"/>
              </a:lnSpc>
            </a:pPr>
            <a:endParaRPr lang="en-US" sz="1000" b="1" spc="-5" dirty="0">
              <a:cs typeface="Arial"/>
            </a:endParaRPr>
          </a:p>
          <a:p>
            <a:pPr marL="12700">
              <a:lnSpc>
                <a:spcPts val="1140"/>
              </a:lnSpc>
            </a:pPr>
            <a:r>
              <a:rPr lang="en-US" sz="1000" b="1" spc="15" dirty="0" smtClean="0">
                <a:cs typeface="Arial"/>
              </a:rPr>
              <a:t>nutritional</a:t>
            </a:r>
            <a:r>
              <a:rPr lang="en-US" sz="1000" b="1" spc="5" dirty="0" smtClean="0">
                <a:cs typeface="Arial"/>
              </a:rPr>
              <a:t> </a:t>
            </a:r>
            <a:r>
              <a:rPr lang="en-US" sz="1000" b="1" spc="-10" dirty="0">
                <a:cs typeface="Arial"/>
              </a:rPr>
              <a:t>information:</a:t>
            </a:r>
            <a:endParaRPr lang="en-US" sz="1000" dirty="0">
              <a:cs typeface="Arial"/>
            </a:endParaRPr>
          </a:p>
        </p:txBody>
      </p:sp>
      <p:graphicFrame>
        <p:nvGraphicFramePr>
          <p:cNvPr id="17" name="object 3"/>
          <p:cNvGraphicFramePr>
            <a:graphicFrameLocks noGrp="1"/>
          </p:cNvGraphicFramePr>
          <p:nvPr>
            <p:extLst>
              <p:ext uri="{D42A27DB-BD31-4B8C-83A1-F6EECF244321}">
                <p14:modId xmlns:p14="http://schemas.microsoft.com/office/powerpoint/2010/main" val="734524291"/>
              </p:ext>
            </p:extLst>
          </p:nvPr>
        </p:nvGraphicFramePr>
        <p:xfrm>
          <a:off x="378696" y="3290731"/>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0144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1" y="0"/>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cheese grits</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vegetarian</a:t>
            </a:r>
            <a:endParaRPr lang="en-US" sz="950" dirty="0">
              <a:cs typeface="Calibri"/>
            </a:endParaRP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grits, salt, water, cheddar cheese</a:t>
            </a:r>
          </a:p>
          <a:p>
            <a:pPr marL="12700">
              <a:lnSpc>
                <a:spcPts val="1180"/>
              </a:lnSpc>
            </a:pPr>
            <a:r>
              <a:rPr lang="en-US" sz="1000" spc="-5" dirty="0" smtClean="0">
                <a:solidFill>
                  <a:srgbClr val="FF0000"/>
                </a:solidFill>
                <a:cs typeface="Arial"/>
              </a:rPr>
              <a:t>contains: milk</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3" name="object 3"/>
          <p:cNvGraphicFramePr>
            <a:graphicFrameLocks noGrp="1"/>
          </p:cNvGraphicFramePr>
          <p:nvPr>
            <p:extLst/>
          </p:nvPr>
        </p:nvGraphicFramePr>
        <p:xfrm>
          <a:off x="444498" y="1663788"/>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490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69</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460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4191000" y="-25519"/>
            <a:ext cx="3581400" cy="1200329"/>
          </a:xfrm>
          <a:prstGeom prst="rect">
            <a:avLst/>
          </a:prstGeom>
          <a:noFill/>
        </p:spPr>
        <p:txBody>
          <a:bodyPr wrap="square" rtlCol="0">
            <a:spAutoFit/>
          </a:bodyPr>
          <a:lstStyle/>
          <a:p>
            <a:pPr algn="ctr"/>
            <a:r>
              <a:rPr lang="en-US" sz="7200" dirty="0">
                <a:solidFill>
                  <a:schemeClr val="tx1">
                    <a:lumMod val="50000"/>
                    <a:lumOff val="50000"/>
                  </a:schemeClr>
                </a:solidFill>
                <a:latin typeface="Gabriola" panose="04040605051002020D02" pitchFamily="82" charset="0"/>
              </a:rPr>
              <a:t>breakfast</a:t>
            </a:r>
          </a:p>
        </p:txBody>
      </p:sp>
      <p:sp>
        <p:nvSpPr>
          <p:cNvPr id="12" name="Footer Placeholder 7">
            <a:extLst>
              <a:ext uri="{FF2B5EF4-FFF2-40B4-BE49-F238E27FC236}">
                <a16:creationId xmlns:a16="http://schemas.microsoft.com/office/drawing/2014/main" id="{A432828F-9FEE-4FC4-90B7-F6B0F5BD56FB}"/>
              </a:ext>
            </a:extLst>
          </p:cNvPr>
          <p:cNvSpPr>
            <a:spLocks noGrp="1"/>
          </p:cNvSpPr>
          <p:nvPr>
            <p:ph type="ftr" sz="quarter" idx="4294967295"/>
          </p:nvPr>
        </p:nvSpPr>
        <p:spPr>
          <a:xfrm>
            <a:off x="538082" y="9769731"/>
            <a:ext cx="6926668" cy="123111"/>
          </a:xfrm>
        </p:spPr>
        <p:txBody>
          <a:bodyPr/>
          <a:lstStyle/>
          <a:p>
            <a:r>
              <a:rPr lang="en-US" sz="800" i="1" smtClean="0">
                <a:latin typeface="Arial Narrow" panose="020B0606020202030204" pitchFamily="34" charset="0"/>
              </a:rPr>
              <a:t>Menu items may contain or come into contact with wheat, eggs, peanuts, tree nuts, soy, fish, shellfish and milk. For more information, please speak with a manager.</a:t>
            </a:r>
            <a:endParaRPr lang="en-US" sz="800" i="1" dirty="0">
              <a:latin typeface="Arial Narrow" panose="020B0606020202030204" pitchFamily="34" charset="0"/>
            </a:endParaRPr>
          </a:p>
        </p:txBody>
      </p:sp>
      <p:sp>
        <p:nvSpPr>
          <p:cNvPr id="19" name="object 2"/>
          <p:cNvSpPr txBox="1"/>
          <p:nvPr/>
        </p:nvSpPr>
        <p:spPr>
          <a:xfrm>
            <a:off x="444501" y="2233368"/>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quinoa porridge, almond, cranberry, blueberry</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dirty="0" smtClean="0">
                <a:cs typeface="Calibri"/>
              </a:rPr>
              <a:t>vegan</a:t>
            </a:r>
          </a:p>
          <a:p>
            <a:pPr marL="12700">
              <a:lnSpc>
                <a:spcPts val="1140"/>
              </a:lnSpc>
            </a:pPr>
            <a:endParaRPr lang="en-US" sz="950" dirty="0">
              <a:cs typeface="Calibri"/>
            </a:endParaRPr>
          </a:p>
          <a:p>
            <a:pPr marL="12700">
              <a:lnSpc>
                <a:spcPts val="1180"/>
              </a:lnSpc>
            </a:pPr>
            <a:r>
              <a:rPr lang="en-US" sz="1000" b="1" spc="-5" dirty="0">
                <a:solidFill>
                  <a:srgbClr val="231F20"/>
                </a:solidFill>
                <a:cs typeface="Arial"/>
              </a:rPr>
              <a:t>ingredients</a:t>
            </a:r>
            <a:r>
              <a:rPr lang="en-US" sz="1000" b="1" spc="-5" dirty="0" smtClean="0">
                <a:solidFill>
                  <a:srgbClr val="231F20"/>
                </a:solidFill>
                <a:cs typeface="Arial"/>
              </a:rPr>
              <a:t>: </a:t>
            </a:r>
            <a:r>
              <a:rPr lang="en-US" sz="1000" b="1" dirty="0" smtClean="0"/>
              <a:t>quinoa, almond milk, brown sugar, cinnamon, cranberries, blueberries</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tree nuts</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0" name="object 3"/>
          <p:cNvGraphicFramePr>
            <a:graphicFrameLocks noGrp="1"/>
          </p:cNvGraphicFramePr>
          <p:nvPr>
            <p:extLst/>
          </p:nvPr>
        </p:nvGraphicFramePr>
        <p:xfrm>
          <a:off x="444498" y="3897156"/>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430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87</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41</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110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
        <p:nvSpPr>
          <p:cNvPr id="21" name="object 2"/>
          <p:cNvSpPr txBox="1"/>
          <p:nvPr/>
        </p:nvSpPr>
        <p:spPr>
          <a:xfrm>
            <a:off x="444501" y="4558424"/>
            <a:ext cx="6870065" cy="1638269"/>
          </a:xfrm>
          <a:prstGeom prst="rect">
            <a:avLst/>
          </a:prstGeom>
        </p:spPr>
        <p:txBody>
          <a:bodyPr vert="horz" wrap="square" lIns="0" tIns="37465" rIns="0" bIns="0" rtlCol="0">
            <a:spAutoFit/>
          </a:bodyPr>
          <a:lstStyle/>
          <a:p>
            <a:pPr marL="12700" algn="ctr">
              <a:lnSpc>
                <a:spcPct val="100000"/>
              </a:lnSpc>
              <a:spcBef>
                <a:spcPts val="295"/>
              </a:spcBef>
            </a:pPr>
            <a:endParaRPr lang="en-US" sz="1900" dirty="0">
              <a:cs typeface="Arial"/>
            </a:endParaRPr>
          </a:p>
          <a:p>
            <a:pPr marL="12700">
              <a:lnSpc>
                <a:spcPts val="1860"/>
              </a:lnSpc>
              <a:spcBef>
                <a:spcPts val="165"/>
              </a:spcBef>
            </a:pPr>
            <a:r>
              <a:rPr lang="en-US" sz="1600" b="1" spc="-25" dirty="0" smtClean="0">
                <a:solidFill>
                  <a:srgbClr val="231F20"/>
                </a:solidFill>
                <a:cs typeface="Arial"/>
              </a:rPr>
              <a:t>cornmeal porridge</a:t>
            </a:r>
            <a:endParaRPr lang="en-US" sz="1600" dirty="0">
              <a:cs typeface="Arial"/>
            </a:endParaRPr>
          </a:p>
          <a:p>
            <a:pPr marL="12700">
              <a:lnSpc>
                <a:spcPts val="1140"/>
              </a:lnSpc>
            </a:pPr>
            <a:r>
              <a:rPr lang="en-US" sz="1000" spc="75" dirty="0">
                <a:solidFill>
                  <a:srgbClr val="231F20"/>
                </a:solidFill>
                <a:cs typeface="Calibri"/>
              </a:rPr>
              <a:t>serving </a:t>
            </a:r>
            <a:r>
              <a:rPr lang="en-US" sz="1000" spc="70" dirty="0">
                <a:solidFill>
                  <a:srgbClr val="231F20"/>
                </a:solidFill>
                <a:cs typeface="Calibri"/>
              </a:rPr>
              <a:t>size: 12 </a:t>
            </a:r>
            <a:r>
              <a:rPr lang="en-US" sz="1000" spc="70" dirty="0" err="1">
                <a:solidFill>
                  <a:srgbClr val="231F20"/>
                </a:solidFill>
                <a:cs typeface="Calibri"/>
              </a:rPr>
              <a:t>floz</a:t>
            </a:r>
            <a:endParaRPr lang="en-US" sz="1000" spc="70" dirty="0">
              <a:solidFill>
                <a:srgbClr val="231F20"/>
              </a:solidFill>
              <a:cs typeface="Calibri"/>
            </a:endParaRPr>
          </a:p>
          <a:p>
            <a:pPr marL="12700">
              <a:lnSpc>
                <a:spcPts val="1140"/>
              </a:lnSpc>
            </a:pPr>
            <a:r>
              <a:rPr lang="en-US" sz="950" b="1" dirty="0" smtClean="0">
                <a:cs typeface="Calibri"/>
              </a:rPr>
              <a:t>vegetarian</a:t>
            </a:r>
            <a:endParaRPr lang="en-US" sz="950" b="1" dirty="0">
              <a:cs typeface="Calibri"/>
            </a:endParaRPr>
          </a:p>
          <a:p>
            <a:pPr marL="12700">
              <a:lnSpc>
                <a:spcPts val="1140"/>
              </a:lnSpc>
            </a:pPr>
            <a:endParaRPr lang="en-US" sz="950" dirty="0">
              <a:cs typeface="Calibri"/>
            </a:endParaRPr>
          </a:p>
          <a:p>
            <a:pPr marL="12700">
              <a:lnSpc>
                <a:spcPts val="1180"/>
              </a:lnSpc>
            </a:pPr>
            <a:r>
              <a:rPr lang="en-US" sz="1000" b="1" spc="-5" dirty="0" smtClean="0">
                <a:solidFill>
                  <a:srgbClr val="231F20"/>
                </a:solidFill>
                <a:cs typeface="Arial"/>
              </a:rPr>
              <a:t>ingredients: </a:t>
            </a:r>
            <a:r>
              <a:rPr lang="en-US" sz="1000" b="1" dirty="0" smtClean="0"/>
              <a:t>cornmeal, low fat milk, nutmeg, cinnamon, salt, vanilla extract, sugar, water</a:t>
            </a:r>
            <a:endParaRPr lang="en-US" sz="1000" b="1" spc="-5" dirty="0" smtClean="0">
              <a:solidFill>
                <a:srgbClr val="231F20"/>
              </a:solidFill>
              <a:cs typeface="Arial"/>
            </a:endParaRPr>
          </a:p>
          <a:p>
            <a:pPr marL="12700">
              <a:lnSpc>
                <a:spcPts val="1180"/>
              </a:lnSpc>
            </a:pPr>
            <a:r>
              <a:rPr lang="en-US" sz="1000" spc="-5" dirty="0" smtClean="0">
                <a:solidFill>
                  <a:srgbClr val="FF0000"/>
                </a:solidFill>
                <a:cs typeface="Arial"/>
              </a:rPr>
              <a:t>contains: milk</a:t>
            </a:r>
          </a:p>
          <a:p>
            <a:pPr marL="12700">
              <a:lnSpc>
                <a:spcPts val="1180"/>
              </a:lnSpc>
            </a:pPr>
            <a:endParaRPr lang="en-US" sz="1000" b="1" spc="15" dirty="0">
              <a:solidFill>
                <a:srgbClr val="231F20"/>
              </a:solidFill>
              <a:cs typeface="Arial"/>
            </a:endParaRPr>
          </a:p>
          <a:p>
            <a:pPr marL="12700">
              <a:lnSpc>
                <a:spcPct val="100000"/>
              </a:lnSpc>
              <a:spcBef>
                <a:spcPts val="40"/>
              </a:spcBef>
            </a:pPr>
            <a:r>
              <a:rPr lang="en-US" sz="1000" b="1" spc="15" dirty="0" smtClean="0">
                <a:solidFill>
                  <a:srgbClr val="231F20"/>
                </a:solidFill>
                <a:cs typeface="Arial"/>
              </a:rPr>
              <a:t>nutritional information:</a:t>
            </a:r>
            <a:endParaRPr lang="en-US" sz="1000" dirty="0">
              <a:cs typeface="Arial"/>
            </a:endParaRPr>
          </a:p>
        </p:txBody>
      </p:sp>
      <p:graphicFrame>
        <p:nvGraphicFramePr>
          <p:cNvPr id="24" name="object 3"/>
          <p:cNvGraphicFramePr>
            <a:graphicFrameLocks noGrp="1"/>
          </p:cNvGraphicFramePr>
          <p:nvPr>
            <p:extLst/>
          </p:nvPr>
        </p:nvGraphicFramePr>
        <p:xfrm>
          <a:off x="444498" y="6222212"/>
          <a:ext cx="3746502" cy="569580"/>
        </p:xfrm>
        <a:graphic>
          <a:graphicData uri="http://schemas.openxmlformats.org/drawingml/2006/table">
            <a:tbl>
              <a:tblPr firstRow="1" bandRow="1">
                <a:tableStyleId>{2D5ABB26-0587-4C30-8999-92F81FD0307C}</a:tableStyleId>
              </a:tblPr>
              <a:tblGrid>
                <a:gridCol w="624417">
                  <a:extLst>
                    <a:ext uri="{9D8B030D-6E8A-4147-A177-3AD203B41FA5}">
                      <a16:colId xmlns:a16="http://schemas.microsoft.com/office/drawing/2014/main" val="3343963754"/>
                    </a:ext>
                  </a:extLst>
                </a:gridCol>
                <a:gridCol w="624417">
                  <a:extLst>
                    <a:ext uri="{9D8B030D-6E8A-4147-A177-3AD203B41FA5}">
                      <a16:colId xmlns:a16="http://schemas.microsoft.com/office/drawing/2014/main" val="1323227407"/>
                    </a:ext>
                  </a:extLst>
                </a:gridCol>
                <a:gridCol w="624417">
                  <a:extLst>
                    <a:ext uri="{9D8B030D-6E8A-4147-A177-3AD203B41FA5}">
                      <a16:colId xmlns:a16="http://schemas.microsoft.com/office/drawing/2014/main" val="20010"/>
                    </a:ext>
                  </a:extLst>
                </a:gridCol>
                <a:gridCol w="624417">
                  <a:extLst>
                    <a:ext uri="{9D8B030D-6E8A-4147-A177-3AD203B41FA5}">
                      <a16:colId xmlns:a16="http://schemas.microsoft.com/office/drawing/2014/main" val="1478787176"/>
                    </a:ext>
                  </a:extLst>
                </a:gridCol>
                <a:gridCol w="624417">
                  <a:extLst>
                    <a:ext uri="{9D8B030D-6E8A-4147-A177-3AD203B41FA5}">
                      <a16:colId xmlns:a16="http://schemas.microsoft.com/office/drawing/2014/main" val="1954720281"/>
                    </a:ext>
                  </a:extLst>
                </a:gridCol>
                <a:gridCol w="624417">
                  <a:extLst>
                    <a:ext uri="{9D8B030D-6E8A-4147-A177-3AD203B41FA5}">
                      <a16:colId xmlns:a16="http://schemas.microsoft.com/office/drawing/2014/main" val="290208525"/>
                    </a:ext>
                  </a:extLst>
                </a:gridCol>
              </a:tblGrid>
              <a:tr h="386702">
                <a:tc>
                  <a:txBody>
                    <a:bodyPr/>
                    <a:lstStyle/>
                    <a:p>
                      <a:pPr marL="154305" marR="51435" indent="-95885" algn="ctr">
                        <a:lnSpc>
                          <a:spcPct val="100000"/>
                        </a:lnSpc>
                        <a:spcBef>
                          <a:spcPts val="680"/>
                        </a:spcBef>
                      </a:pPr>
                      <a:r>
                        <a:rPr lang="en-US" sz="700" dirty="0">
                          <a:latin typeface="Calibri"/>
                          <a:cs typeface="Calibri"/>
                        </a:rPr>
                        <a:t>Calories</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Fat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Carbs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Protein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Sugar (g)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tc>
                  <a:txBody>
                    <a:bodyPr/>
                    <a:lstStyle/>
                    <a:p>
                      <a:pPr marL="154305" marR="51435" indent="-95885" algn="ctr">
                        <a:lnSpc>
                          <a:spcPct val="100000"/>
                        </a:lnSpc>
                        <a:spcBef>
                          <a:spcPts val="680"/>
                        </a:spcBef>
                      </a:pPr>
                      <a:r>
                        <a:rPr lang="en-US" sz="700" dirty="0">
                          <a:latin typeface="Calibri"/>
                          <a:cs typeface="Calibri"/>
                        </a:rPr>
                        <a:t>Sodium (mg)</a:t>
                      </a:r>
                      <a:endParaRPr sz="700" dirty="0">
                        <a:latin typeface="Calibri"/>
                        <a:cs typeface="Calibri"/>
                      </a:endParaRPr>
                    </a:p>
                  </a:txBody>
                  <a:tcPr marL="0" marR="0" marT="86360" marB="0">
                    <a:lnL w="3175" cap="flat" cmpd="sng" algn="ctr">
                      <a:solidFill>
                        <a:srgbClr val="231F20"/>
                      </a:solidFill>
                      <a:prstDash val="solid"/>
                      <a:round/>
                      <a:headEnd type="none" w="med" len="med"/>
                      <a:tailEnd type="none" w="med" len="med"/>
                    </a:lnL>
                    <a:lnR w="3175">
                      <a:solidFill>
                        <a:srgbClr val="231F20"/>
                      </a:solidFill>
                      <a:prstDash val="solid"/>
                    </a:lnR>
                    <a:lnT w="6350">
                      <a:solidFill>
                        <a:srgbClr val="555859"/>
                      </a:solidFill>
                      <a:prstDash val="solid"/>
                    </a:lnT>
                    <a:lnB w="6350" cap="flat" cmpd="sng" algn="ctr">
                      <a:solidFill>
                        <a:srgbClr val="231F20"/>
                      </a:solidFill>
                      <a:prstDash val="solid"/>
                      <a:round/>
                      <a:headEnd type="none" w="med" len="med"/>
                      <a:tailEnd type="none" w="med" len="med"/>
                    </a:lnB>
                    <a:solidFill>
                      <a:srgbClr val="EBEBEC"/>
                    </a:solidFill>
                  </a:tcPr>
                </a:tc>
                <a:extLst>
                  <a:ext uri="{0D108BD9-81ED-4DB2-BD59-A6C34878D82A}">
                    <a16:rowId xmlns:a16="http://schemas.microsoft.com/office/drawing/2014/main" val="10000"/>
                  </a:ext>
                </a:extLst>
              </a:tr>
              <a:tr h="182878">
                <a:tc>
                  <a:txBody>
                    <a:bodyPr/>
                    <a:lstStyle/>
                    <a:p>
                      <a:pPr algn="ctr">
                        <a:lnSpc>
                          <a:spcPct val="100000"/>
                        </a:lnSpc>
                        <a:spcBef>
                          <a:spcPts val="300"/>
                        </a:spcBef>
                      </a:pPr>
                      <a:r>
                        <a:rPr lang="en-US" sz="700" dirty="0" smtClean="0">
                          <a:latin typeface="Calibri"/>
                          <a:cs typeface="Calibri"/>
                        </a:rPr>
                        <a:t>320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68</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6</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23</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6350" cap="flat" cmpd="sng" algn="ctr">
                      <a:solidFill>
                        <a:srgbClr val="231F20"/>
                      </a:solidFill>
                      <a:prstDash val="solid"/>
                      <a:round/>
                      <a:headEnd type="none" w="med" len="med"/>
                      <a:tailEnd type="none" w="med" len="med"/>
                    </a:lnT>
                    <a:lnB w="6350">
                      <a:solidFill>
                        <a:srgbClr val="555859"/>
                      </a:solidFill>
                      <a:prstDash val="solid"/>
                    </a:lnB>
                  </a:tcPr>
                </a:tc>
                <a:tc>
                  <a:txBody>
                    <a:bodyPr/>
                    <a:lstStyle/>
                    <a:p>
                      <a:pPr algn="ctr">
                        <a:lnSpc>
                          <a:spcPct val="100000"/>
                        </a:lnSpc>
                        <a:spcBef>
                          <a:spcPts val="300"/>
                        </a:spcBef>
                      </a:pPr>
                      <a:r>
                        <a:rPr lang="en-US" sz="700" dirty="0" smtClean="0">
                          <a:latin typeface="Calibri"/>
                          <a:cs typeface="Calibri"/>
                        </a:rPr>
                        <a:t>270</a:t>
                      </a:r>
                      <a:endParaRPr sz="700" dirty="0">
                        <a:latin typeface="Calibri"/>
                        <a:cs typeface="Calibri"/>
                      </a:endParaRPr>
                    </a:p>
                  </a:txBody>
                  <a:tcPr marL="0" marR="0" marT="38100" marB="0">
                    <a:lnL w="3175" cap="flat" cmpd="sng" algn="ctr">
                      <a:solidFill>
                        <a:srgbClr val="231F20"/>
                      </a:solidFill>
                      <a:prstDash val="solid"/>
                      <a:round/>
                      <a:headEnd type="none" w="med" len="med"/>
                      <a:tailEnd type="none" w="med" len="med"/>
                    </a:lnL>
                    <a:lnR w="3175">
                      <a:solidFill>
                        <a:srgbClr val="231F20"/>
                      </a:solidFill>
                      <a:prstDash val="solid"/>
                    </a:lnR>
                    <a:lnT w="6350" cap="flat" cmpd="sng" algn="ctr">
                      <a:solidFill>
                        <a:srgbClr val="231F20"/>
                      </a:solidFill>
                      <a:prstDash val="solid"/>
                      <a:round/>
                      <a:headEnd type="none" w="med" len="med"/>
                      <a:tailEnd type="none" w="med" len="med"/>
                    </a:lnT>
                    <a:lnB w="6350">
                      <a:solidFill>
                        <a:srgbClr val="555859"/>
                      </a:solidFill>
                      <a:prstDash val="soli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97882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98002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14815</TotalTime>
  <Words>27628</Words>
  <Application>Microsoft Office PowerPoint</Application>
  <PresentationFormat>Custom</PresentationFormat>
  <Paragraphs>7406</Paragraphs>
  <Slides>86</Slides>
  <Notes>85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86</vt:i4>
      </vt:variant>
    </vt:vector>
  </HeadingPairs>
  <TitlesOfParts>
    <vt:vector size="93" baseType="lpstr">
      <vt:lpstr>Arial</vt:lpstr>
      <vt:lpstr>Arial Narrow</vt:lpstr>
      <vt:lpstr>Arial Unicode MS</vt:lpstr>
      <vt:lpstr>Calibri</vt:lpstr>
      <vt:lpstr>Gabriola</vt:lpstr>
      <vt:lpstr>Microsoft Sans 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Hollywood, Marybeth-XT</dc:creator>
  <cp:lastModifiedBy>Widawsky, Lauren</cp:lastModifiedBy>
  <cp:revision>385</cp:revision>
  <dcterms:created xsi:type="dcterms:W3CDTF">2020-07-22T19:18:29Z</dcterms:created>
  <dcterms:modified xsi:type="dcterms:W3CDTF">2021-10-28T18:15:58Z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2020-06-23T00:00:00Z</vt:filetime>
  </property>
  <property fmtid="{D5CDD505-2E9C-101B-9397-08002B2CF9AE}" pid="3" name="Creator">
    <vt:lpwstr>Adobe InDesign 15.0 (Macintosh)</vt:lpwstr>
  </property>
  <property fmtid="{D5CDD505-2E9C-101B-9397-08002B2CF9AE}" pid="4" name="LastSaved">
    <vt:filetime>2020-07-22T00:00:00Z</vt:filetime>
  </property>
</Properties>
</file>